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9"/>
  </p:notesMasterIdLst>
  <p:handoutMasterIdLst>
    <p:handoutMasterId r:id="rId40"/>
  </p:handoutMasterIdLst>
  <p:sldIdLst>
    <p:sldId id="256" r:id="rId2"/>
    <p:sldId id="302" r:id="rId3"/>
    <p:sldId id="331" r:id="rId4"/>
    <p:sldId id="333" r:id="rId5"/>
    <p:sldId id="335" r:id="rId6"/>
    <p:sldId id="336" r:id="rId7"/>
    <p:sldId id="334" r:id="rId8"/>
    <p:sldId id="338" r:id="rId9"/>
    <p:sldId id="339" r:id="rId10"/>
    <p:sldId id="340" r:id="rId11"/>
    <p:sldId id="343" r:id="rId12"/>
    <p:sldId id="344" r:id="rId13"/>
    <p:sldId id="345" r:id="rId14"/>
    <p:sldId id="346" r:id="rId15"/>
    <p:sldId id="347" r:id="rId16"/>
    <p:sldId id="341" r:id="rId17"/>
    <p:sldId id="342" r:id="rId18"/>
    <p:sldId id="348" r:id="rId19"/>
    <p:sldId id="349" r:id="rId20"/>
    <p:sldId id="350" r:id="rId21"/>
    <p:sldId id="351" r:id="rId22"/>
    <p:sldId id="352" r:id="rId23"/>
    <p:sldId id="353" r:id="rId24"/>
    <p:sldId id="354" r:id="rId25"/>
    <p:sldId id="355" r:id="rId26"/>
    <p:sldId id="356" r:id="rId27"/>
    <p:sldId id="357" r:id="rId28"/>
    <p:sldId id="358" r:id="rId29"/>
    <p:sldId id="359" r:id="rId30"/>
    <p:sldId id="360" r:id="rId31"/>
    <p:sldId id="366" r:id="rId32"/>
    <p:sldId id="361" r:id="rId33"/>
    <p:sldId id="362" r:id="rId34"/>
    <p:sldId id="363" r:id="rId35"/>
    <p:sldId id="367" r:id="rId36"/>
    <p:sldId id="364" r:id="rId37"/>
    <p:sldId id="365" r:id="rId38"/>
  </p:sldIdLst>
  <p:sldSz cx="9144000" cy="6858000" type="screen4x3"/>
  <p:notesSz cx="6873875" cy="10061575"/>
  <p:defaultTextStyle>
    <a:defPPr>
      <a:defRPr lang="es-ES"/>
    </a:defPPr>
    <a:lvl1pPr algn="l" rtl="0" fontAlgn="base">
      <a:spcBef>
        <a:spcPct val="0"/>
      </a:spcBef>
      <a:spcAft>
        <a:spcPct val="0"/>
      </a:spcAft>
      <a:buFont typeface="Arial" charset="0"/>
      <a:buChar char="•"/>
      <a:defRPr sz="2400" kern="1200">
        <a:solidFill>
          <a:schemeClr val="tx1"/>
        </a:solidFill>
        <a:latin typeface="Corbe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buChar char="•"/>
      <a:defRPr sz="2400" kern="1200">
        <a:solidFill>
          <a:schemeClr val="tx1"/>
        </a:solidFill>
        <a:latin typeface="Corbe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buChar char="•"/>
      <a:defRPr sz="2400" kern="1200">
        <a:solidFill>
          <a:schemeClr val="tx1"/>
        </a:solidFill>
        <a:latin typeface="Corbe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buChar char="•"/>
      <a:defRPr sz="2400" kern="1200">
        <a:solidFill>
          <a:schemeClr val="tx1"/>
        </a:solidFill>
        <a:latin typeface="Corbe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buChar char="•"/>
      <a:defRPr sz="2400" kern="1200">
        <a:solidFill>
          <a:schemeClr val="tx1"/>
        </a:solidFill>
        <a:latin typeface="Corbel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orbel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orbel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orbel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orbe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FFFFCC"/>
    <a:srgbClr val="FFFF66"/>
    <a:srgbClr val="66CCFF"/>
    <a:srgbClr val="FFFFFF"/>
    <a:srgbClr val="3399FF"/>
    <a:srgbClr val="FFCC00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269" autoAdjust="0"/>
    <p:restoredTop sz="92769" autoAdjust="0"/>
  </p:normalViewPr>
  <p:slideViewPr>
    <p:cSldViewPr>
      <p:cViewPr varScale="1">
        <p:scale>
          <a:sx n="84" d="100"/>
          <a:sy n="84" d="100"/>
        </p:scale>
        <p:origin x="1986" y="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8150" cy="5032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94138" y="0"/>
            <a:ext cx="2978150" cy="5032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3072180A-24D2-4A1B-9761-19D4EE7E3F19}" type="datetimeFigureOut">
              <a:rPr lang="es-ES"/>
              <a:pPr>
                <a:defRPr/>
              </a:pPr>
              <a:t>11/06/2018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556750"/>
            <a:ext cx="2978150" cy="5032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94138" y="9556750"/>
            <a:ext cx="2978150" cy="5032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B657CEBF-B49F-49C2-BCDD-053A1472D3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8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88" tIns="46694" rIns="93388" bIns="46694" numCol="1" anchor="t" anchorCtr="0" compatLnSpc="1">
            <a:prstTxWarp prst="textNoShape">
              <a:avLst/>
            </a:prstTxWarp>
          </a:bodyPr>
          <a:lstStyle>
            <a:lvl1pPr eaLnBrk="0" hangingPunct="0"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4138" y="0"/>
            <a:ext cx="2978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88" tIns="46694" rIns="93388" bIns="46694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fld id="{7E907C6C-D507-4269-88F3-2E225C393060}" type="datetimeFigureOut">
              <a:rPr lang="es-ES"/>
              <a:pPr>
                <a:defRPr/>
              </a:pPr>
              <a:t>11/06/2018</a:t>
            </a:fld>
            <a:endParaRPr lang="es-ES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2338" y="754063"/>
            <a:ext cx="5029200" cy="37734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7388" y="4778375"/>
            <a:ext cx="5499100" cy="452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88" tIns="46694" rIns="93388" bIns="4669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56750"/>
            <a:ext cx="2978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88" tIns="46694" rIns="93388" bIns="46694" numCol="1" anchor="b" anchorCtr="0" compatLnSpc="1">
            <a:prstTxWarp prst="textNoShape">
              <a:avLst/>
            </a:prstTxWarp>
          </a:bodyPr>
          <a:lstStyle>
            <a:lvl1pPr eaLnBrk="0" hangingPunct="0"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4138" y="9556750"/>
            <a:ext cx="2978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88" tIns="46694" rIns="93388" bIns="46694" numCol="1" anchor="b" anchorCtr="0" compatLnSpc="1">
            <a:prstTxWarp prst="textNoShape">
              <a:avLst/>
            </a:prstTxWarp>
          </a:bodyPr>
          <a:lstStyle>
            <a:lvl1pPr algn="r" eaLnBrk="0" hangingPunct="0"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fld id="{5FCEF375-E9EB-4C6F-BAE8-0673DE255A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dirty="0" smtClean="0"/>
          </a:p>
        </p:txBody>
      </p:sp>
      <p:sp>
        <p:nvSpPr>
          <p:cNvPr id="164868" name="Slide Number Placeholder 3"/>
          <p:cNvSpPr txBox="1">
            <a:spLocks noGrp="1"/>
          </p:cNvSpPr>
          <p:nvPr/>
        </p:nvSpPr>
        <p:spPr bwMode="auto">
          <a:xfrm>
            <a:off x="3894138" y="9556750"/>
            <a:ext cx="2978150" cy="5032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3388" tIns="46694" rIns="93388" bIns="46694" anchor="b"/>
          <a:lstStyle/>
          <a:p>
            <a:pPr algn="r">
              <a:buFontTx/>
              <a:buNone/>
              <a:defRPr/>
            </a:pPr>
            <a:fld id="{26930B32-343E-4089-9D48-DAC95A83BD17}" type="slidenum">
              <a:rPr lang="es-ES" sz="1200">
                <a:latin typeface="+mn-lt"/>
              </a:rPr>
              <a:pPr algn="r">
                <a:buFontTx/>
                <a:buNone/>
                <a:defRPr/>
              </a:pPr>
              <a:t>1</a:t>
            </a:fld>
            <a:endParaRPr lang="es-ES" sz="1200" dirty="0">
              <a:latin typeface="+mn-lt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941D4-81CC-4FE0-A623-B57B1748723A}" type="datetimeFigureOut">
              <a:rPr lang="es-ES"/>
              <a:pPr>
                <a:defRPr/>
              </a:pPr>
              <a:t>11/06/2018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6F095-B15A-44C3-A58F-BED1896B369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E12A7-58F2-4AB3-89B7-A7F16A42A91A}" type="datetimeFigureOut">
              <a:rPr lang="es-ES"/>
              <a:pPr>
                <a:defRPr/>
              </a:pPr>
              <a:t>11/06/2018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2F478-EA9F-4805-805E-D2C56E269B2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C0C26-9141-49F0-BF90-69D6B0AA29FA}" type="datetimeFigureOut">
              <a:rPr lang="es-ES"/>
              <a:pPr>
                <a:defRPr/>
              </a:pPr>
              <a:t>11/06/2018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895D4-0680-4661-A205-37908345F61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150B8-59AB-4290-9B65-4351F06C4AD6}" type="datetimeFigureOut">
              <a:rPr lang="es-ES"/>
              <a:pPr>
                <a:defRPr/>
              </a:pPr>
              <a:t>11/06/2018</a:t>
            </a:fld>
            <a:endParaRPr lang="es-E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B5179-DFD7-4726-9CEB-7616250EE70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B9EC6B-67A8-44BA-A592-A93D504077A7}" type="datetimeFigureOut">
              <a:rPr lang="es-ES"/>
              <a:pPr>
                <a:defRPr/>
              </a:pPr>
              <a:t>11/06/2018</a:t>
            </a:fld>
            <a:endParaRPr lang="es-E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BBC2A-CEFD-4ECB-A849-04F9AD19927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CB45F-17E8-4F24-97F3-C0E89B93804F}" type="datetimeFigureOut">
              <a:rPr lang="es-ES"/>
              <a:pPr>
                <a:defRPr/>
              </a:pPr>
              <a:t>11/06/2018</a:t>
            </a:fld>
            <a:endParaRPr lang="es-E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582CB-9B4C-438E-8C23-CB512D7C173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E8D31-FD27-45C6-A881-4F673264B271}" type="datetimeFigureOut">
              <a:rPr lang="es-ES"/>
              <a:pPr>
                <a:defRPr/>
              </a:pPr>
              <a:t>11/06/2018</a:t>
            </a:fld>
            <a:endParaRPr lang="es-E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95118-6D65-40C7-92FA-E846F82D700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EF52C-9410-4199-AD8F-8C5EEDDDEE5C}" type="datetimeFigureOut">
              <a:rPr lang="es-ES"/>
              <a:pPr>
                <a:defRPr/>
              </a:pPr>
              <a:t>11/06/2018</a:t>
            </a:fld>
            <a:endParaRPr lang="es-E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B2FE7-1FC6-4BC9-92B7-AF7F74735BB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CE2CF-79FA-47E5-BF37-C42A9C163EFD}" type="datetimeFigureOut">
              <a:rPr lang="es-ES"/>
              <a:pPr>
                <a:defRPr/>
              </a:pPr>
              <a:t>11/06/2018</a:t>
            </a:fld>
            <a:endParaRPr lang="es-E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9916A-A23C-4F09-9D01-015878BC8C9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FE815-C4A0-4A54-93A3-C88C1C01B889}" type="datetimeFigureOut">
              <a:rPr lang="es-ES"/>
              <a:pPr>
                <a:defRPr/>
              </a:pPr>
              <a:t>11/06/2018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962DE-D64B-407D-A686-DE590B95AF3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5BF7B-CB7F-4571-A631-80AF009F5132}" type="datetimeFigureOut">
              <a:rPr lang="es-ES"/>
              <a:pPr>
                <a:defRPr/>
              </a:pPr>
              <a:t>11/06/2018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58E6E-2592-4923-BD6D-E7DA1B9B82F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914400" y="1784350"/>
            <a:ext cx="7772400" cy="4572000"/>
          </a:xfrm>
        </p:spPr>
        <p:txBody>
          <a:bodyPr/>
          <a:lstStyle/>
          <a:p>
            <a:pPr lvl="0"/>
            <a:endParaRPr lang="es-E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27065-AD01-4235-A11B-3AF6113E0519}" type="datetimeFigureOut">
              <a:rPr lang="es-ES"/>
              <a:pPr>
                <a:defRPr/>
              </a:pPr>
              <a:t>11/06/2018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2196E-65C5-4558-B5C4-F3E9704D29F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FD415-6ABC-4F88-BCC4-C7019882BE20}" type="datetimeFigureOut">
              <a:rPr lang="es-ES"/>
              <a:pPr>
                <a:defRPr/>
              </a:pPr>
              <a:t>11/06/2018</a:t>
            </a:fld>
            <a:endParaRPr lang="es-E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CCFC4-47A9-41ED-BAC6-01427BEE86B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pul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SmartArt"/>
          <p:cNvSpPr>
            <a:spLocks noGrp="1"/>
          </p:cNvSpPr>
          <p:nvPr>
            <p:ph type="dgm" idx="1"/>
          </p:nvPr>
        </p:nvSpPr>
        <p:spPr>
          <a:xfrm>
            <a:off x="914400" y="1784350"/>
            <a:ext cx="7772400" cy="4572000"/>
          </a:xfrm>
        </p:spPr>
        <p:txBody>
          <a:bodyPr/>
          <a:lstStyle/>
          <a:p>
            <a:pPr lvl="0"/>
            <a:endParaRPr lang="es-E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5F1B3-974F-49A4-B6A0-ABE50A906255}" type="datetimeFigureOut">
              <a:rPr lang="es-ES"/>
              <a:pPr>
                <a:defRPr/>
              </a:pPr>
              <a:t>11/06/2018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1C1152-6B9F-42FC-B5CF-65A33DF896A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pul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ítulo y grá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gráfico"/>
          <p:cNvSpPr>
            <a:spLocks noGrp="1"/>
          </p:cNvSpPr>
          <p:nvPr>
            <p:ph type="chart" idx="1"/>
          </p:nvPr>
        </p:nvSpPr>
        <p:spPr>
          <a:xfrm>
            <a:off x="914400" y="1784350"/>
            <a:ext cx="7772400" cy="4572000"/>
          </a:xfrm>
        </p:spPr>
        <p:txBody>
          <a:bodyPr/>
          <a:lstStyle/>
          <a:p>
            <a:pPr lvl="0"/>
            <a:endParaRPr lang="es-E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74994-7AF7-42EF-AF0E-583AD19A83E5}" type="datetimeFigureOut">
              <a:rPr lang="es-ES"/>
              <a:pPr>
                <a:defRPr/>
              </a:pPr>
              <a:t>11/06/2018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1B32F-680E-428B-9E5B-635CDF446E0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DBEFF"/>
            </a:gs>
            <a:gs pos="50000">
              <a:srgbClr val="3399FF"/>
            </a:gs>
            <a:gs pos="100000">
              <a:srgbClr val="7DBE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s-ES" sz="1800" dirty="0"/>
          </a:p>
        </p:txBody>
      </p:sp>
      <p:sp>
        <p:nvSpPr>
          <p:cNvPr id="1027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buFontTx/>
              <a:buNone/>
              <a:defRPr sz="11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31051CC4-549B-441C-98BE-BCB185D7FA3D}" type="datetimeFigureOut">
              <a:rPr lang="es-ES"/>
              <a:pPr>
                <a:defRPr/>
              </a:pPr>
              <a:t>11/06/2018</a:t>
            </a:fld>
            <a:endParaRPr lang="es-E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00113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1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1926F63A-4462-49C0-9233-145B2972935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  <p:grpSp>
        <p:nvGrpSpPr>
          <p:cNvPr id="1032" name="Group 41"/>
          <p:cNvGrpSpPr>
            <a:grpSpLocks/>
          </p:cNvGrpSpPr>
          <p:nvPr userDrawn="1"/>
        </p:nvGrpSpPr>
        <p:grpSpPr bwMode="auto">
          <a:xfrm>
            <a:off x="5992813" y="5875338"/>
            <a:ext cx="3151187" cy="1077912"/>
            <a:chOff x="3775" y="3560"/>
            <a:chExt cx="1985" cy="679"/>
          </a:xfrm>
        </p:grpSpPr>
        <p:grpSp>
          <p:nvGrpSpPr>
            <p:cNvPr id="3" name="28 Grupo"/>
            <p:cNvGrpSpPr/>
            <p:nvPr/>
          </p:nvGrpSpPr>
          <p:grpSpPr bwMode="auto">
            <a:xfrm>
              <a:off x="3796" y="3695"/>
              <a:ext cx="204" cy="214"/>
              <a:chOff x="696036" y="887104"/>
              <a:chExt cx="3487002" cy="3248168"/>
            </a:xfrm>
            <a:solidFill>
              <a:srgbClr val="0083E6"/>
            </a:solidFill>
            <a:effectLst>
              <a:reflection blurRad="6350" stA="52000" endA="300" endPos="35000" dir="5400000" sy="-100000" algn="bl" rotWithShape="0"/>
            </a:effectLst>
            <a:scene3d>
              <a:camera prst="orthographicFront"/>
              <a:lightRig rig="balanced" dir="t"/>
            </a:scene3d>
          </p:grpSpPr>
          <p:sp>
            <p:nvSpPr>
              <p:cNvPr id="45" name="44 Forma libre"/>
              <p:cNvSpPr/>
              <p:nvPr/>
            </p:nvSpPr>
            <p:spPr>
              <a:xfrm>
                <a:off x="696036" y="887104"/>
                <a:ext cx="3466531" cy="3248168"/>
              </a:xfrm>
              <a:custGeom>
                <a:avLst/>
                <a:gdLst>
                  <a:gd name="connsiteX0" fmla="*/ 730155 w 3466531"/>
                  <a:gd name="connsiteY0" fmla="*/ 2558956 h 3248168"/>
                  <a:gd name="connsiteX1" fmla="*/ 0 w 3466531"/>
                  <a:gd name="connsiteY1" fmla="*/ 2538484 h 3248168"/>
                  <a:gd name="connsiteX2" fmla="*/ 211540 w 3466531"/>
                  <a:gd name="connsiteY2" fmla="*/ 832514 h 3248168"/>
                  <a:gd name="connsiteX3" fmla="*/ 689212 w 3466531"/>
                  <a:gd name="connsiteY3" fmla="*/ 798395 h 3248168"/>
                  <a:gd name="connsiteX4" fmla="*/ 696036 w 3466531"/>
                  <a:gd name="connsiteY4" fmla="*/ 0 h 3248168"/>
                  <a:gd name="connsiteX5" fmla="*/ 1487606 w 3466531"/>
                  <a:gd name="connsiteY5" fmla="*/ 6824 h 3248168"/>
                  <a:gd name="connsiteX6" fmla="*/ 1494430 w 3466531"/>
                  <a:gd name="connsiteY6" fmla="*/ 784747 h 3248168"/>
                  <a:gd name="connsiteX7" fmla="*/ 511791 w 3466531"/>
                  <a:gd name="connsiteY7" fmla="*/ 1323833 h 3248168"/>
                  <a:gd name="connsiteX8" fmla="*/ 1685498 w 3466531"/>
                  <a:gd name="connsiteY8" fmla="*/ 1644556 h 3248168"/>
                  <a:gd name="connsiteX9" fmla="*/ 1842448 w 3466531"/>
                  <a:gd name="connsiteY9" fmla="*/ 2790968 h 3248168"/>
                  <a:gd name="connsiteX10" fmla="*/ 2538483 w 3466531"/>
                  <a:gd name="connsiteY10" fmla="*/ 1787857 h 3248168"/>
                  <a:gd name="connsiteX11" fmla="*/ 3466531 w 3466531"/>
                  <a:gd name="connsiteY11" fmla="*/ 2006221 h 3248168"/>
                  <a:gd name="connsiteX12" fmla="*/ 3466531 w 3466531"/>
                  <a:gd name="connsiteY12" fmla="*/ 2497541 h 3248168"/>
                  <a:gd name="connsiteX13" fmla="*/ 2627194 w 3466531"/>
                  <a:gd name="connsiteY13" fmla="*/ 2579427 h 3248168"/>
                  <a:gd name="connsiteX14" fmla="*/ 2640842 w 3466531"/>
                  <a:gd name="connsiteY14" fmla="*/ 3248168 h 3248168"/>
                  <a:gd name="connsiteX15" fmla="*/ 757451 w 3466531"/>
                  <a:gd name="connsiteY15" fmla="*/ 3248168 h 3248168"/>
                  <a:gd name="connsiteX16" fmla="*/ 730155 w 3466531"/>
                  <a:gd name="connsiteY16" fmla="*/ 2558956 h 3248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466531" h="3248168">
                    <a:moveTo>
                      <a:pt x="730155" y="2558956"/>
                    </a:moveTo>
                    <a:lnTo>
                      <a:pt x="0" y="2538484"/>
                    </a:lnTo>
                    <a:lnTo>
                      <a:pt x="211540" y="832514"/>
                    </a:lnTo>
                    <a:lnTo>
                      <a:pt x="689212" y="798395"/>
                    </a:lnTo>
                    <a:cubicBezTo>
                      <a:pt x="691487" y="532263"/>
                      <a:pt x="693761" y="266132"/>
                      <a:pt x="696036" y="0"/>
                    </a:cubicBezTo>
                    <a:lnTo>
                      <a:pt x="1487606" y="6824"/>
                    </a:lnTo>
                    <a:cubicBezTo>
                      <a:pt x="1489881" y="266132"/>
                      <a:pt x="1492155" y="525439"/>
                      <a:pt x="1494430" y="784747"/>
                    </a:cubicBezTo>
                    <a:lnTo>
                      <a:pt x="511791" y="1323833"/>
                    </a:lnTo>
                    <a:lnTo>
                      <a:pt x="1685498" y="1644556"/>
                    </a:lnTo>
                    <a:lnTo>
                      <a:pt x="1842448" y="2790968"/>
                    </a:lnTo>
                    <a:lnTo>
                      <a:pt x="2538483" y="1787857"/>
                    </a:lnTo>
                    <a:lnTo>
                      <a:pt x="3466531" y="2006221"/>
                    </a:lnTo>
                    <a:lnTo>
                      <a:pt x="3466531" y="2497541"/>
                    </a:lnTo>
                    <a:lnTo>
                      <a:pt x="2627194" y="2579427"/>
                    </a:lnTo>
                    <a:lnTo>
                      <a:pt x="2640842" y="3248168"/>
                    </a:lnTo>
                    <a:lnTo>
                      <a:pt x="757451" y="3248168"/>
                    </a:lnTo>
                    <a:lnTo>
                      <a:pt x="730155" y="2558956"/>
                    </a:lnTo>
                    <a:close/>
                  </a:path>
                </a:pathLst>
              </a:custGeom>
              <a:grpFill/>
              <a:ln>
                <a:solidFill>
                  <a:srgbClr val="0083E6"/>
                </a:solidFill>
              </a:ln>
              <a:sp3d prstMaterial="softEdge">
                <a:bevelT w="254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p3d extrusionH="57150">
                  <a:bevelT w="38100" h="38100"/>
                </a:sp3d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endParaRPr lang="es-ES" sz="1800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  <a:reflection blurRad="6350" stA="55000" endA="300" endPos="45500" dir="5400000" sy="-100000" algn="bl" rotWithShape="0"/>
                  </a:effectLst>
                </a:endParaRPr>
              </a:p>
            </p:txBody>
          </p:sp>
          <p:sp>
            <p:nvSpPr>
              <p:cNvPr id="46" name="45 Forma libre"/>
              <p:cNvSpPr/>
              <p:nvPr/>
            </p:nvSpPr>
            <p:spPr>
              <a:xfrm>
                <a:off x="2531660" y="893928"/>
                <a:ext cx="730155" cy="586854"/>
              </a:xfrm>
              <a:custGeom>
                <a:avLst/>
                <a:gdLst>
                  <a:gd name="connsiteX0" fmla="*/ 0 w 730155"/>
                  <a:gd name="connsiteY0" fmla="*/ 0 h 586854"/>
                  <a:gd name="connsiteX1" fmla="*/ 689212 w 730155"/>
                  <a:gd name="connsiteY1" fmla="*/ 6824 h 586854"/>
                  <a:gd name="connsiteX2" fmla="*/ 730155 w 730155"/>
                  <a:gd name="connsiteY2" fmla="*/ 491320 h 586854"/>
                  <a:gd name="connsiteX3" fmla="*/ 552734 w 730155"/>
                  <a:gd name="connsiteY3" fmla="*/ 586854 h 586854"/>
                  <a:gd name="connsiteX4" fmla="*/ 0 w 730155"/>
                  <a:gd name="connsiteY4" fmla="*/ 0 h 5868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55" h="586854">
                    <a:moveTo>
                      <a:pt x="0" y="0"/>
                    </a:moveTo>
                    <a:lnTo>
                      <a:pt x="689212" y="6824"/>
                    </a:lnTo>
                    <a:lnTo>
                      <a:pt x="730155" y="491320"/>
                    </a:lnTo>
                    <a:lnTo>
                      <a:pt x="552734" y="58685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rgbClr val="0083E6"/>
                </a:solidFill>
              </a:ln>
              <a:sp3d prstMaterial="softEdge">
                <a:bevelT w="254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p3d extrusionH="57150">
                  <a:bevelT w="38100" h="38100"/>
                </a:sp3d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endParaRPr lang="es-ES" sz="1800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  <a:reflection blurRad="6350" stA="55000" endA="300" endPos="45500" dir="5400000" sy="-100000" algn="bl" rotWithShape="0"/>
                  </a:effectLst>
                </a:endParaRPr>
              </a:p>
            </p:txBody>
          </p:sp>
          <p:sp>
            <p:nvSpPr>
              <p:cNvPr id="47" name="46 Forma libre"/>
              <p:cNvSpPr/>
              <p:nvPr/>
            </p:nvSpPr>
            <p:spPr>
              <a:xfrm>
                <a:off x="3609832" y="1555845"/>
                <a:ext cx="573206" cy="1016758"/>
              </a:xfrm>
              <a:custGeom>
                <a:avLst/>
                <a:gdLst>
                  <a:gd name="connsiteX0" fmla="*/ 259308 w 573206"/>
                  <a:gd name="connsiteY0" fmla="*/ 0 h 1016758"/>
                  <a:gd name="connsiteX1" fmla="*/ 0 w 573206"/>
                  <a:gd name="connsiteY1" fmla="*/ 457200 h 1016758"/>
                  <a:gd name="connsiteX2" fmla="*/ 552735 w 573206"/>
                  <a:gd name="connsiteY2" fmla="*/ 1009934 h 1016758"/>
                  <a:gd name="connsiteX3" fmla="*/ 573206 w 573206"/>
                  <a:gd name="connsiteY3" fmla="*/ 1016758 h 1016758"/>
                  <a:gd name="connsiteX4" fmla="*/ 573206 w 573206"/>
                  <a:gd name="connsiteY4" fmla="*/ 122830 h 1016758"/>
                  <a:gd name="connsiteX5" fmla="*/ 259308 w 573206"/>
                  <a:gd name="connsiteY5" fmla="*/ 0 h 1016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73206" h="1016758">
                    <a:moveTo>
                      <a:pt x="259308" y="0"/>
                    </a:moveTo>
                    <a:lnTo>
                      <a:pt x="0" y="457200"/>
                    </a:lnTo>
                    <a:lnTo>
                      <a:pt x="552735" y="1009934"/>
                    </a:lnTo>
                    <a:lnTo>
                      <a:pt x="573206" y="1016758"/>
                    </a:lnTo>
                    <a:lnTo>
                      <a:pt x="573206" y="122830"/>
                    </a:lnTo>
                    <a:lnTo>
                      <a:pt x="259308" y="0"/>
                    </a:lnTo>
                    <a:close/>
                  </a:path>
                </a:pathLst>
              </a:custGeom>
              <a:grpFill/>
              <a:ln>
                <a:solidFill>
                  <a:srgbClr val="0083E6"/>
                </a:solidFill>
              </a:ln>
              <a:sp3d prstMaterial="softEdge">
                <a:bevelT w="254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p3d extrusionH="57150">
                  <a:bevelT w="38100" h="38100"/>
                </a:sp3d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endParaRPr lang="es-ES" sz="1800" dirty="0">
                  <a:effectLst>
                    <a:outerShdw blurRad="60007" dist="200025" dir="15000000" sy="30000" kx="-1800000" algn="bl" rotWithShape="0">
                      <a:prstClr val="black">
                        <a:alpha val="32000"/>
                      </a:prstClr>
                    </a:outerShdw>
                    <a:reflection blurRad="6350" stA="55000" endA="300" endPos="45500" dir="5400000" sy="-100000" algn="bl" rotWithShape="0"/>
                  </a:effectLst>
                </a:endParaRPr>
              </a:p>
            </p:txBody>
          </p:sp>
        </p:grpSp>
        <p:sp>
          <p:nvSpPr>
            <p:cNvPr id="36" name="35 Forma libre"/>
            <p:cNvSpPr/>
            <p:nvPr/>
          </p:nvSpPr>
          <p:spPr bwMode="auto">
            <a:xfrm>
              <a:off x="4018" y="3695"/>
              <a:ext cx="218" cy="213"/>
            </a:xfrm>
            <a:custGeom>
              <a:avLst/>
              <a:gdLst>
                <a:gd name="connsiteX0" fmla="*/ 0 w 3730752"/>
                <a:gd name="connsiteY0" fmla="*/ 7315 h 3240633"/>
                <a:gd name="connsiteX1" fmla="*/ 1411834 w 3730752"/>
                <a:gd name="connsiteY1" fmla="*/ 7315 h 3240633"/>
                <a:gd name="connsiteX2" fmla="*/ 1872692 w 3730752"/>
                <a:gd name="connsiteY2" fmla="*/ 1806854 h 3240633"/>
                <a:gd name="connsiteX3" fmla="*/ 2311604 w 3730752"/>
                <a:gd name="connsiteY3" fmla="*/ 0 h 3240633"/>
                <a:gd name="connsiteX4" fmla="*/ 3701492 w 3730752"/>
                <a:gd name="connsiteY4" fmla="*/ 0 h 3240633"/>
                <a:gd name="connsiteX5" fmla="*/ 3730752 w 3730752"/>
                <a:gd name="connsiteY5" fmla="*/ 3233318 h 3240633"/>
                <a:gd name="connsiteX6" fmla="*/ 2845613 w 3730752"/>
                <a:gd name="connsiteY6" fmla="*/ 3240633 h 3240633"/>
                <a:gd name="connsiteX7" fmla="*/ 2830983 w 3730752"/>
                <a:gd name="connsiteY7" fmla="*/ 1250899 h 3240633"/>
                <a:gd name="connsiteX8" fmla="*/ 2194560 w 3730752"/>
                <a:gd name="connsiteY8" fmla="*/ 3240633 h 3240633"/>
                <a:gd name="connsiteX9" fmla="*/ 1587399 w 3730752"/>
                <a:gd name="connsiteY9" fmla="*/ 3240633 h 3240633"/>
                <a:gd name="connsiteX10" fmla="*/ 936346 w 3730752"/>
                <a:gd name="connsiteY10" fmla="*/ 1228953 h 3240633"/>
                <a:gd name="connsiteX11" fmla="*/ 943661 w 3730752"/>
                <a:gd name="connsiteY11" fmla="*/ 3240633 h 3240633"/>
                <a:gd name="connsiteX12" fmla="*/ 7316 w 3730752"/>
                <a:gd name="connsiteY12" fmla="*/ 3240633 h 3240633"/>
                <a:gd name="connsiteX13" fmla="*/ 0 w 3730752"/>
                <a:gd name="connsiteY13" fmla="*/ 7315 h 32406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730752" h="3240633">
                  <a:moveTo>
                    <a:pt x="0" y="7315"/>
                  </a:moveTo>
                  <a:lnTo>
                    <a:pt x="1411834" y="7315"/>
                  </a:lnTo>
                  <a:lnTo>
                    <a:pt x="1872692" y="1806854"/>
                  </a:lnTo>
                  <a:lnTo>
                    <a:pt x="2311604" y="0"/>
                  </a:lnTo>
                  <a:lnTo>
                    <a:pt x="3701492" y="0"/>
                  </a:lnTo>
                  <a:lnTo>
                    <a:pt x="3730752" y="3233318"/>
                  </a:lnTo>
                  <a:lnTo>
                    <a:pt x="2845613" y="3240633"/>
                  </a:lnTo>
                  <a:lnTo>
                    <a:pt x="2830983" y="1250899"/>
                  </a:lnTo>
                  <a:lnTo>
                    <a:pt x="2194560" y="3240633"/>
                  </a:lnTo>
                  <a:lnTo>
                    <a:pt x="1587399" y="3240633"/>
                  </a:lnTo>
                  <a:lnTo>
                    <a:pt x="936346" y="1228953"/>
                  </a:lnTo>
                  <a:cubicBezTo>
                    <a:pt x="938784" y="1899513"/>
                    <a:pt x="941223" y="2570073"/>
                    <a:pt x="943661" y="3240633"/>
                  </a:cubicBezTo>
                  <a:lnTo>
                    <a:pt x="7316" y="3240633"/>
                  </a:lnTo>
                  <a:cubicBezTo>
                    <a:pt x="4877" y="2162860"/>
                    <a:pt x="2439" y="1085088"/>
                    <a:pt x="0" y="7315"/>
                  </a:cubicBezTo>
                  <a:close/>
                </a:path>
              </a:pathLst>
            </a:custGeom>
            <a:solidFill>
              <a:srgbClr val="FF0000"/>
            </a:solidFill>
            <a:ln>
              <a:solidFill>
                <a:srgbClr val="FF0000"/>
              </a:solidFill>
            </a:ln>
            <a:effectLst>
              <a:reflection blurRad="6350" stA="52000" endA="300" endPos="35000" dir="5400000" sy="-100000" algn="bl" rotWithShape="0"/>
            </a:effectLst>
            <a:scene3d>
              <a:camera prst="orthographicFront"/>
              <a:lightRig rig="balanced" dir="t"/>
            </a:scene3d>
            <a:sp3d prstMaterial="softEdge">
              <a:bevelT w="254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38100" h="38100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s-ES" sz="1800" dirty="0"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300" endPos="45500" dir="5400000" sy="-100000" algn="bl" rotWithShape="0"/>
                </a:effectLst>
              </a:endParaRPr>
            </a:p>
          </p:txBody>
        </p:sp>
        <p:sp>
          <p:nvSpPr>
            <p:cNvPr id="65" name="64 CuadroTexto"/>
            <p:cNvSpPr txBox="1">
              <a:spLocks/>
            </p:cNvSpPr>
            <p:nvPr/>
          </p:nvSpPr>
          <p:spPr bwMode="auto">
            <a:xfrm>
              <a:off x="3787" y="3925"/>
              <a:ext cx="549" cy="131"/>
            </a:xfrm>
            <a:prstGeom prst="rect">
              <a:avLst/>
            </a:prstGeom>
            <a:noFill/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balanced" dir="t"/>
            </a:scene3d>
            <a:sp3d prstMaterial="softEdge"/>
          </p:spPr>
          <p:txBody>
            <a:bodyPr>
              <a:normAutofit fontScale="25000" lnSpcReduction="20000"/>
              <a:sp3d extrusionH="57150">
                <a:bevelT w="57150" h="38100" prst="artDeco"/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s-ES" sz="4000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Salud</a:t>
              </a:r>
              <a:r>
                <a:rPr lang="es-ES" sz="4000" spc="-70">
                  <a:solidFill>
                    <a:srgbClr val="0083E6"/>
                  </a:solidFill>
                  <a:latin typeface="Arial" pitchFamily="34" charset="0"/>
                  <a:cs typeface="Arial" pitchFamily="34" charset="0"/>
                </a:rPr>
                <a:t>Madrid</a:t>
              </a:r>
              <a:endParaRPr lang="es-ES" sz="4000" spc="-70" dirty="0">
                <a:solidFill>
                  <a:srgbClr val="0083E6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8" name="77 CuadroTexto"/>
            <p:cNvSpPr txBox="1"/>
            <p:nvPr/>
          </p:nvSpPr>
          <p:spPr bwMode="auto">
            <a:xfrm>
              <a:off x="4230" y="3612"/>
              <a:ext cx="1445" cy="36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s-ES" sz="3200" b="1" dirty="0">
                  <a:ln>
                    <a:solidFill>
                      <a:srgbClr val="00B0F0"/>
                    </a:solidFill>
                  </a:ln>
                  <a:solidFill>
                    <a:srgbClr val="00B0F0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  <a:reflection blurRad="6350" stA="55000" endA="300" endPos="45500" dir="5400000" sy="-100000" algn="bl" rotWithShape="0"/>
                  </a:effectLst>
                  <a:latin typeface="Arial" pitchFamily="34" charset="0"/>
                  <a:cs typeface="Arial" pitchFamily="34" charset="0"/>
                </a:rPr>
                <a:t>SUMMA </a:t>
              </a:r>
              <a:r>
                <a:rPr lang="es-ES" sz="3200" b="1" spc="-520" dirty="0">
                  <a:ln>
                    <a:solidFill>
                      <a:srgbClr val="00B0F0"/>
                    </a:solidFill>
                  </a:ln>
                  <a:solidFill>
                    <a:srgbClr val="00B0F0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  <a:reflection blurRad="6350" stA="55000" endA="300" endPos="45500" dir="5400000" sy="-100000" algn="bl" rotWithShape="0"/>
                  </a:effectLst>
                  <a:latin typeface="Arial" pitchFamily="34" charset="0"/>
                  <a:cs typeface="Arial" pitchFamily="34" charset="0"/>
                </a:rPr>
                <a:t>112</a:t>
              </a:r>
            </a:p>
          </p:txBody>
        </p:sp>
        <p:grpSp>
          <p:nvGrpSpPr>
            <p:cNvPr id="1038" name="ESTRELLAS M"/>
            <p:cNvGrpSpPr>
              <a:grpSpLocks/>
            </p:cNvGrpSpPr>
            <p:nvPr/>
          </p:nvGrpSpPr>
          <p:grpSpPr bwMode="auto">
            <a:xfrm>
              <a:off x="4162" y="3710"/>
              <a:ext cx="57" cy="22"/>
              <a:chOff x="2784624" y="4656029"/>
              <a:chExt cx="194489" cy="66188"/>
            </a:xfrm>
          </p:grpSpPr>
          <p:sp>
            <p:nvSpPr>
              <p:cNvPr id="93" name="92 Estrella de 5 puntas"/>
              <p:cNvSpPr/>
              <p:nvPr/>
            </p:nvSpPr>
            <p:spPr>
              <a:xfrm>
                <a:off x="2944994" y="4713190"/>
                <a:ext cx="6824" cy="9027"/>
              </a:xfrm>
              <a:prstGeom prst="star5">
                <a:avLst/>
              </a:prstGeom>
              <a:noFill/>
              <a:ln>
                <a:solidFill>
                  <a:schemeClr val="tx1">
                    <a:alpha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endParaRPr lang="es-ES" sz="1800" dirty="0"/>
              </a:p>
            </p:txBody>
          </p:sp>
          <p:sp>
            <p:nvSpPr>
              <p:cNvPr id="94" name="93 Estrella de 5 puntas"/>
              <p:cNvSpPr/>
              <p:nvPr/>
            </p:nvSpPr>
            <p:spPr>
              <a:xfrm>
                <a:off x="2880163" y="4713190"/>
                <a:ext cx="6824" cy="9027"/>
              </a:xfrm>
              <a:prstGeom prst="star5">
                <a:avLst/>
              </a:prstGeom>
              <a:noFill/>
              <a:ln>
                <a:solidFill>
                  <a:schemeClr val="tx1">
                    <a:alpha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endParaRPr lang="es-ES" sz="1800" dirty="0"/>
              </a:p>
            </p:txBody>
          </p:sp>
          <p:sp>
            <p:nvSpPr>
              <p:cNvPr id="95" name="94 Estrella de 5 puntas"/>
              <p:cNvSpPr/>
              <p:nvPr/>
            </p:nvSpPr>
            <p:spPr>
              <a:xfrm>
                <a:off x="2811921" y="4713190"/>
                <a:ext cx="6824" cy="9027"/>
              </a:xfrm>
              <a:prstGeom prst="star5">
                <a:avLst/>
              </a:prstGeom>
              <a:noFill/>
              <a:ln>
                <a:solidFill>
                  <a:schemeClr val="tx1">
                    <a:alpha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endParaRPr lang="es-ES" sz="1800" dirty="0"/>
              </a:p>
            </p:txBody>
          </p:sp>
          <p:sp>
            <p:nvSpPr>
              <p:cNvPr id="107" name="106 Estrella de 5 puntas"/>
              <p:cNvSpPr/>
              <p:nvPr/>
            </p:nvSpPr>
            <p:spPr>
              <a:xfrm>
                <a:off x="2972291" y="4656029"/>
                <a:ext cx="6824" cy="9025"/>
              </a:xfrm>
              <a:prstGeom prst="star5">
                <a:avLst/>
              </a:prstGeom>
              <a:noFill/>
              <a:ln>
                <a:solidFill>
                  <a:schemeClr val="tx1">
                    <a:alpha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endParaRPr lang="es-ES" sz="1800" dirty="0"/>
              </a:p>
            </p:txBody>
          </p:sp>
          <p:sp>
            <p:nvSpPr>
              <p:cNvPr id="108" name="107 Estrella de 5 puntas"/>
              <p:cNvSpPr/>
              <p:nvPr/>
            </p:nvSpPr>
            <p:spPr>
              <a:xfrm>
                <a:off x="2910873" y="4656029"/>
                <a:ext cx="6824" cy="9025"/>
              </a:xfrm>
              <a:prstGeom prst="star5">
                <a:avLst/>
              </a:prstGeom>
              <a:noFill/>
              <a:ln>
                <a:solidFill>
                  <a:schemeClr val="tx1">
                    <a:alpha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endParaRPr lang="es-ES" sz="1800" dirty="0"/>
              </a:p>
            </p:txBody>
          </p:sp>
          <p:sp>
            <p:nvSpPr>
              <p:cNvPr id="109" name="108 Estrella de 5 puntas"/>
              <p:cNvSpPr/>
              <p:nvPr/>
            </p:nvSpPr>
            <p:spPr>
              <a:xfrm>
                <a:off x="2846042" y="4656029"/>
                <a:ext cx="6824" cy="9025"/>
              </a:xfrm>
              <a:prstGeom prst="star5">
                <a:avLst/>
              </a:prstGeom>
              <a:noFill/>
              <a:ln>
                <a:solidFill>
                  <a:schemeClr val="tx1">
                    <a:alpha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endParaRPr lang="es-ES" sz="1800" dirty="0"/>
              </a:p>
            </p:txBody>
          </p:sp>
          <p:sp>
            <p:nvSpPr>
              <p:cNvPr id="92" name="91 Estrella de 5 puntas"/>
              <p:cNvSpPr/>
              <p:nvPr/>
            </p:nvSpPr>
            <p:spPr>
              <a:xfrm>
                <a:off x="2784624" y="4656029"/>
                <a:ext cx="6824" cy="9025"/>
              </a:xfrm>
              <a:prstGeom prst="star5">
                <a:avLst/>
              </a:prstGeom>
              <a:noFill/>
              <a:ln>
                <a:solidFill>
                  <a:schemeClr val="tx1">
                    <a:alpha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endParaRPr lang="es-ES" sz="1800" dirty="0"/>
              </a:p>
            </p:txBody>
          </p:sp>
        </p:grpSp>
        <p:grpSp>
          <p:nvGrpSpPr>
            <p:cNvPr id="1039" name="27 Grupo"/>
            <p:cNvGrpSpPr>
              <a:grpSpLocks/>
            </p:cNvGrpSpPr>
            <p:nvPr/>
          </p:nvGrpSpPr>
          <p:grpSpPr bwMode="auto">
            <a:xfrm>
              <a:off x="4455" y="3921"/>
              <a:ext cx="1156" cy="174"/>
              <a:chOff x="7072330" y="6224413"/>
              <a:chExt cx="1834808" cy="276999"/>
            </a:xfrm>
          </p:grpSpPr>
          <p:sp>
            <p:nvSpPr>
              <p:cNvPr id="75" name="74 CuadroTexto"/>
              <p:cNvSpPr txBox="1"/>
              <p:nvPr/>
            </p:nvSpPr>
            <p:spPr bwMode="auto">
              <a:xfrm>
                <a:off x="7215206" y="6224413"/>
                <a:ext cx="1691932" cy="276999"/>
              </a:xfrm>
              <a:prstGeom prst="rect">
                <a:avLst/>
              </a:prstGeom>
              <a:noFill/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extrusionH="57150">
                  <a:bevelT w="57150" h="38100" prst="artDeco"/>
                </a:sp3d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es-ES" sz="1200" dirty="0">
                    <a:ln>
                      <a:solidFill>
                        <a:srgbClr val="FFFFFF"/>
                      </a:solidFill>
                    </a:ln>
                    <a:latin typeface="Arial" pitchFamily="34" charset="0"/>
                    <a:cs typeface="Arial" pitchFamily="34" charset="0"/>
                  </a:rPr>
                  <a:t>Comunidad de </a:t>
                </a:r>
                <a:r>
                  <a:rPr lang="es-ES" sz="1200" spc="20" dirty="0">
                    <a:ln>
                      <a:solidFill>
                        <a:srgbClr val="FFFFFF"/>
                      </a:solidFill>
                    </a:ln>
                    <a:latin typeface="Arial" pitchFamily="34" charset="0"/>
                    <a:cs typeface="Arial" pitchFamily="34" charset="0"/>
                  </a:rPr>
                  <a:t>Madrid</a:t>
                </a:r>
              </a:p>
            </p:txBody>
          </p:sp>
          <p:sp>
            <p:nvSpPr>
              <p:cNvPr id="76" name="75 Rectángulo"/>
              <p:cNvSpPr/>
              <p:nvPr/>
            </p:nvSpPr>
            <p:spPr bwMode="auto">
              <a:xfrm>
                <a:off x="7072330" y="6281757"/>
                <a:ext cx="202016" cy="174345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 prstMaterial="softEdge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endParaRPr lang="es-ES" sz="1800" dirty="0"/>
              </a:p>
            </p:txBody>
          </p:sp>
          <p:grpSp>
            <p:nvGrpSpPr>
              <p:cNvPr id="1044" name="ESTRELLAS cuadrado"/>
              <p:cNvGrpSpPr>
                <a:grpSpLocks/>
              </p:cNvGrpSpPr>
              <p:nvPr/>
            </p:nvGrpSpPr>
            <p:grpSpPr bwMode="auto">
              <a:xfrm>
                <a:off x="7119953" y="6338906"/>
                <a:ext cx="89132" cy="37271"/>
                <a:chOff x="5332402" y="5429264"/>
                <a:chExt cx="192102" cy="71609"/>
              </a:xfrm>
            </p:grpSpPr>
            <p:sp>
              <p:nvSpPr>
                <p:cNvPr id="31" name="30 Estrella de 5 puntas"/>
                <p:cNvSpPr/>
                <p:nvPr/>
              </p:nvSpPr>
              <p:spPr>
                <a:xfrm>
                  <a:off x="5489744" y="5490681"/>
                  <a:ext cx="6842" cy="9177"/>
                </a:xfrm>
                <a:prstGeom prst="star5">
                  <a:avLst/>
                </a:prstGeom>
                <a:noFill/>
                <a:ln>
                  <a:solidFill>
                    <a:schemeClr val="tx1">
                      <a:alpha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buFontTx/>
                    <a:buNone/>
                    <a:defRPr/>
                  </a:pPr>
                  <a:endParaRPr lang="es-ES" sz="1800" dirty="0"/>
                </a:p>
              </p:txBody>
            </p:sp>
            <p:sp>
              <p:nvSpPr>
                <p:cNvPr id="32" name="31 Estrella de 5 puntas"/>
                <p:cNvSpPr/>
                <p:nvPr/>
              </p:nvSpPr>
              <p:spPr>
                <a:xfrm>
                  <a:off x="5428170" y="5490681"/>
                  <a:ext cx="6842" cy="9177"/>
                </a:xfrm>
                <a:prstGeom prst="star5">
                  <a:avLst/>
                </a:prstGeom>
                <a:noFill/>
                <a:ln>
                  <a:solidFill>
                    <a:schemeClr val="tx1">
                      <a:alpha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buFontTx/>
                    <a:buNone/>
                    <a:defRPr/>
                  </a:pPr>
                  <a:endParaRPr lang="es-ES" sz="1800" dirty="0"/>
                </a:p>
              </p:txBody>
            </p:sp>
            <p:sp>
              <p:nvSpPr>
                <p:cNvPr id="33" name="32 Estrella de 5 puntas"/>
                <p:cNvSpPr/>
                <p:nvPr/>
              </p:nvSpPr>
              <p:spPr>
                <a:xfrm>
                  <a:off x="5366595" y="5490681"/>
                  <a:ext cx="6842" cy="9177"/>
                </a:xfrm>
                <a:prstGeom prst="star5">
                  <a:avLst/>
                </a:prstGeom>
                <a:noFill/>
                <a:ln>
                  <a:solidFill>
                    <a:schemeClr val="tx1">
                      <a:alpha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buFontTx/>
                    <a:buNone/>
                    <a:defRPr/>
                  </a:pPr>
                  <a:endParaRPr lang="es-ES" sz="1800" dirty="0"/>
                </a:p>
              </p:txBody>
            </p:sp>
            <p:sp>
              <p:nvSpPr>
                <p:cNvPr id="35" name="34 Estrella de 5 puntas"/>
                <p:cNvSpPr/>
                <p:nvPr/>
              </p:nvSpPr>
              <p:spPr>
                <a:xfrm>
                  <a:off x="5517111" y="5429509"/>
                  <a:ext cx="6842" cy="9177"/>
                </a:xfrm>
                <a:prstGeom prst="star5">
                  <a:avLst/>
                </a:prstGeom>
                <a:noFill/>
                <a:ln>
                  <a:solidFill>
                    <a:schemeClr val="tx1">
                      <a:alpha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buFontTx/>
                    <a:buNone/>
                    <a:defRPr/>
                  </a:pPr>
                  <a:endParaRPr lang="es-ES" sz="1800" dirty="0"/>
                </a:p>
              </p:txBody>
            </p:sp>
            <p:sp>
              <p:nvSpPr>
                <p:cNvPr id="37" name="36 Estrella de 5 puntas"/>
                <p:cNvSpPr/>
                <p:nvPr/>
              </p:nvSpPr>
              <p:spPr>
                <a:xfrm>
                  <a:off x="5455536" y="5429509"/>
                  <a:ext cx="6842" cy="9177"/>
                </a:xfrm>
                <a:prstGeom prst="star5">
                  <a:avLst/>
                </a:prstGeom>
                <a:noFill/>
                <a:ln>
                  <a:solidFill>
                    <a:schemeClr val="tx1">
                      <a:alpha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buFontTx/>
                    <a:buNone/>
                    <a:defRPr/>
                  </a:pPr>
                  <a:endParaRPr lang="es-ES" sz="1800" dirty="0"/>
                </a:p>
              </p:txBody>
            </p:sp>
            <p:sp>
              <p:nvSpPr>
                <p:cNvPr id="38" name="37 Estrella de 5 puntas"/>
                <p:cNvSpPr/>
                <p:nvPr/>
              </p:nvSpPr>
              <p:spPr>
                <a:xfrm>
                  <a:off x="5393962" y="5429509"/>
                  <a:ext cx="6842" cy="9177"/>
                </a:xfrm>
                <a:prstGeom prst="star5">
                  <a:avLst/>
                </a:prstGeom>
                <a:noFill/>
                <a:ln>
                  <a:solidFill>
                    <a:schemeClr val="tx1">
                      <a:alpha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buFontTx/>
                    <a:buNone/>
                    <a:defRPr/>
                  </a:pPr>
                  <a:endParaRPr lang="es-ES" sz="1800" dirty="0"/>
                </a:p>
              </p:txBody>
            </p:sp>
            <p:sp>
              <p:nvSpPr>
                <p:cNvPr id="30" name="29 Estrella de 5 puntas"/>
                <p:cNvSpPr/>
                <p:nvPr/>
              </p:nvSpPr>
              <p:spPr>
                <a:xfrm>
                  <a:off x="5332387" y="5429509"/>
                  <a:ext cx="6842" cy="9177"/>
                </a:xfrm>
                <a:prstGeom prst="star5">
                  <a:avLst/>
                </a:prstGeom>
                <a:noFill/>
                <a:ln>
                  <a:solidFill>
                    <a:schemeClr val="tx1">
                      <a:alpha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buFontTx/>
                    <a:buNone/>
                    <a:defRPr/>
                  </a:pPr>
                  <a:endParaRPr lang="es-ES" sz="1800" dirty="0"/>
                </a:p>
              </p:txBody>
            </p:sp>
          </p:grpSp>
        </p:grp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3" r:id="rId1"/>
    <p:sldLayoutId id="2147483662" r:id="rId2"/>
    <p:sldLayoutId id="2147483661" r:id="rId3"/>
    <p:sldLayoutId id="2147483660" r:id="rId4"/>
    <p:sldLayoutId id="2147483659" r:id="rId5"/>
    <p:sldLayoutId id="2147483658" r:id="rId6"/>
    <p:sldLayoutId id="2147483657" r:id="rId7"/>
    <p:sldLayoutId id="2147483656" r:id="rId8"/>
    <p:sldLayoutId id="2147483655" r:id="rId9"/>
    <p:sldLayoutId id="2147483654" r:id="rId10"/>
    <p:sldLayoutId id="2147483653" r:id="rId11"/>
    <p:sldLayoutId id="2147483652" r:id="rId12"/>
    <p:sldLayoutId id="2147483651" r:id="rId13"/>
    <p:sldLayoutId id="2147483650" r:id="rId14"/>
    <p:sldLayoutId id="2147483649" r:id="rId15"/>
  </p:sldLayoutIdLst>
  <p:transition>
    <p:pull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E8D5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E8D5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E8D5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E8D5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E8D5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E8D5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E8D5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E8D5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E8D5"/>
          </a:solidFill>
          <a:latin typeface="Corbel" pitchFamily="34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28E6A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28E6A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28E6A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28E6A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28E6A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28E6A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alonso\Desktop\DEA%20EN%20MUERTE%20SUBITA%20BUENOS%20AIRES%20OCTUBRE%202014\mr%20bean%20dea.mp4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Layout" Target="../slideLayouts/slideLayout6.xml"/><Relationship Id="rId1" Type="http://schemas.openxmlformats.org/officeDocument/2006/relationships/video" Target="file:///C:\Users\alonso\SkyDrive\codigo%200\videos\VIDEO%20COD%200%20SUMMA.wmv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0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9"/>
          <p:cNvSpPr>
            <a:spLocks noGrp="1"/>
          </p:cNvSpPr>
          <p:nvPr>
            <p:ph type="title" idx="4294967295"/>
          </p:nvPr>
        </p:nvSpPr>
        <p:spPr>
          <a:xfrm>
            <a:off x="214313" y="428625"/>
            <a:ext cx="8748712" cy="900113"/>
          </a:xfrm>
        </p:spPr>
        <p:txBody>
          <a:bodyPr/>
          <a:lstStyle/>
          <a:p>
            <a:pPr algn="ctr">
              <a:defRPr/>
            </a:pPr>
            <a:r>
              <a:rPr lang="es-ES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USO DEL DESFIBRILADOR AUTOMATICO EN LA MUERTE SUBITA</a:t>
            </a:r>
          </a:p>
        </p:txBody>
      </p:sp>
      <p:sp>
        <p:nvSpPr>
          <p:cNvPr id="2053" name="Text Box 32"/>
          <p:cNvSpPr txBox="1">
            <a:spLocks noChangeArrowheads="1"/>
          </p:cNvSpPr>
          <p:nvPr/>
        </p:nvSpPr>
        <p:spPr bwMode="auto">
          <a:xfrm>
            <a:off x="1475656" y="2708920"/>
            <a:ext cx="6264696" cy="270843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55600" indent="-355600" algn="ctr">
              <a:spcBef>
                <a:spcPct val="50000"/>
              </a:spcBef>
              <a:buFont typeface="Arial" charset="0"/>
              <a:buNone/>
            </a:pPr>
            <a:r>
              <a:rPr lang="es-ES" sz="2000" b="1" dirty="0" smtClean="0">
                <a:solidFill>
                  <a:schemeClr val="bg1"/>
                </a:solidFill>
              </a:rPr>
              <a:t>Alonso Mateos Rodríguez</a:t>
            </a:r>
          </a:p>
          <a:p>
            <a:pPr marL="355600" indent="-355600" algn="ctr">
              <a:spcBef>
                <a:spcPct val="50000"/>
              </a:spcBef>
              <a:buFont typeface="Arial" charset="0"/>
              <a:buNone/>
            </a:pPr>
            <a:r>
              <a:rPr lang="es-ES" sz="2000" dirty="0" smtClean="0">
                <a:solidFill>
                  <a:schemeClr val="bg1"/>
                </a:solidFill>
              </a:rPr>
              <a:t>Especialista en Medicina Familiar y Comunitaria</a:t>
            </a:r>
          </a:p>
          <a:p>
            <a:pPr marL="355600" indent="-355600" algn="ctr">
              <a:spcBef>
                <a:spcPct val="50000"/>
              </a:spcBef>
              <a:buFont typeface="Arial" charset="0"/>
              <a:buNone/>
            </a:pPr>
            <a:r>
              <a:rPr lang="es-ES" sz="2000" dirty="0" smtClean="0">
                <a:solidFill>
                  <a:schemeClr val="bg1"/>
                </a:solidFill>
              </a:rPr>
              <a:t>Medico de Emergencias</a:t>
            </a:r>
          </a:p>
          <a:p>
            <a:pPr marL="355600" indent="-355600" algn="ctr">
              <a:spcBef>
                <a:spcPct val="50000"/>
              </a:spcBef>
              <a:buFont typeface="Arial" charset="0"/>
              <a:buNone/>
            </a:pPr>
            <a:r>
              <a:rPr lang="es-ES" sz="2000" dirty="0" smtClean="0">
                <a:solidFill>
                  <a:schemeClr val="bg1"/>
                </a:solidFill>
              </a:rPr>
              <a:t>Servicio </a:t>
            </a:r>
            <a:r>
              <a:rPr lang="es-ES" sz="2000" dirty="0">
                <a:solidFill>
                  <a:schemeClr val="bg1"/>
                </a:solidFill>
              </a:rPr>
              <a:t>de Urgencia Medica de </a:t>
            </a:r>
            <a:r>
              <a:rPr lang="es-ES" sz="2000" dirty="0" smtClean="0">
                <a:solidFill>
                  <a:schemeClr val="bg1"/>
                </a:solidFill>
              </a:rPr>
              <a:t>Madrid  SUMMA112</a:t>
            </a:r>
          </a:p>
          <a:p>
            <a:pPr marL="355600" indent="-355600" algn="ctr">
              <a:spcBef>
                <a:spcPct val="50000"/>
              </a:spcBef>
              <a:buFont typeface="Arial" charset="0"/>
              <a:buNone/>
            </a:pPr>
            <a:r>
              <a:rPr lang="es-ES" sz="2000" dirty="0" smtClean="0">
                <a:solidFill>
                  <a:schemeClr val="bg1"/>
                </a:solidFill>
              </a:rPr>
              <a:t>Profesor Asociado Univ. Francisco de Vitoria</a:t>
            </a:r>
          </a:p>
          <a:p>
            <a:pPr marL="355600" indent="-355600" algn="ctr">
              <a:spcBef>
                <a:spcPct val="50000"/>
              </a:spcBef>
              <a:buFont typeface="Arial" charset="0"/>
              <a:buNone/>
            </a:pPr>
            <a:r>
              <a:rPr lang="es-ES" sz="2000" dirty="0" smtClean="0">
                <a:solidFill>
                  <a:schemeClr val="bg1"/>
                </a:solidFill>
              </a:rPr>
              <a:t>Madrid, España.</a:t>
            </a:r>
            <a:endParaRPr lang="es-ES" sz="2000" dirty="0">
              <a:solidFill>
                <a:schemeClr val="bg1"/>
              </a:solidFill>
            </a:endParaRPr>
          </a:p>
        </p:txBody>
      </p:sp>
      <p:sp>
        <p:nvSpPr>
          <p:cNvPr id="41986" name="AutoShape 2" descr="la fot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1988" name="AutoShape 4" descr="la fot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9458" name="Picture 2" descr="http://www.madrid.org/cs/Satellite?blobcol=urldata&amp;blobheader=image%2Fgif&amp;blobheadername1=Content-disposition&amp;blobheadername2=cadena&amp;blobheadervalue1=filename%3Dcab_summa.gif&amp;blobheadervalue2=language%3Des%26site%3DSUMMA112&amp;blobkey=id&amp;blobtable=MungoBlobs&amp;blobwhere=1271872714175&amp;ssbinary=tru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949280"/>
            <a:ext cx="2590800" cy="733426"/>
          </a:xfrm>
          <a:prstGeom prst="rect">
            <a:avLst/>
          </a:prstGeom>
          <a:noFill/>
        </p:spPr>
      </p:pic>
      <p:sp>
        <p:nvSpPr>
          <p:cNvPr id="19460" name="AutoShape 4" descr="data:image/jpeg;base64,/9j/4AAQSkZJRgABAQAAAQABAAD/2wCEAAkGBwgHEBUIBxQWFRUXDRYYGRgXGBsdHxscHB4aHx4gJCEcHSgiGyExHBcdITMhJjUtLi4uHCA3ODQwNygwLisBCgoKDg0OGxAQGy4kHyYuNDQsNC0wLCw0ODQtNDItLDQsLCwsLCw3NC8sLC0sLCwsLCwsLCwsLCwsLC8sLCwsLP/AABEIANsA5gMBIgACEQEDEQH/xAAcAAEAAQUBAQAAAAAAAAAAAAAAAQIDBQYHBAj/xAA/EAABAwIFAQYEBAMHAwUAAAABAAIDBBEFBhIhMRMHIkFRUnEyQmGRFBUjgTNichYkU4KhscFzsvA1g6Kjs//EABkBAQEBAQEBAAAAAAAAAAAAAAABAgMEBf/EACoRAAICAQMEAQMEAwAAAAAAAAABAhESAyExEyJBYVEycfCBkbHxBKHR/9oADAMBAAIRAxEAPwDmbppb/EefMqOtL6j9yqXcn3UL7Z8qyvrS+o/cp1pfUfuVQiULK+tL6j9ynWl9R+5VCJQsr60vqP3KdaX1H7lUIlCyvrS+o/cp1pfUfuVQiULK+tL6j9ynWl9R+5VCJQsr60vqP3KdaX1H7lUIlCyvrS+o/cp1pfUfuVQiULK+tL6j9ynWl9R+5VCJQsr60vqP3KdaX1H7lUIlCyvrS+o/cp1pfUfuVQiULK+tL6j9ynWl9R+5VCJQsr60vqP3KdaX1H7lUIlCyvrS+o/cp1pfUfuVQiULK+tL6j9ypVtEoWS7k+6hS7k+6hAEREIEREAREQBERAEREARVRRySnREC477AEnYXPH0F16sIxF+GSiqja14sQ5jxdr2HZzXDyI+2xG4RlSPGi3bHMlx1dMMyZP1S0zgS+I7yQEfE0+LwPPm1juO8tJBvuFmMlLgsouPIREWjIREQBERAEREAREQBERAEREBLuT7qFLuT7qEKEREIEREAREQBERAFXDE+dzYYty5waBcDcmw3Ow381QshRYFi2IROq6Knlkjbe7mscRtzuBvbxtwo3RUrPODWYXNca4popPq1zHNP14N1vrMvUef6Z2KZfDIq5n8enFmskPrZ6C7f6XuDb4iyy3De0GEYLi7unXRxWgqOTKxo+B/+IWj97bg7Ovr4Zj3Z1Xtlmbokbe292Ss21AH5mnb6g22BC4t5OltJHZKvcWerI2aK3I9Y6Kta8RF+ieIggtt8wB4cL/uNvIjoGd+zahzEz87ymWNke3XpBAjmB3uDwxx5vwfG1y5ZPE8DwDtQo2YrSHpyllhIANTHDmN4+YAnj63abHfXci4xiWRKoZUzUNMUjj0ZL3YHE+DvFjifoWuO4Fzbg55PKO0lyjso0sZbrwckqqaeje6mq2uY9rrOa4WIP1CtL6K7U8r4bi9FNiUzQ2aCme9sg2JDAXaD6gbWF+Cdvr86r06OqtSNnn1dPBhERdTkEREAREQBERAEREAREQEu5PuoUu5PuoQoREQgREQBERAERe7BcJrMcnZh2HN1Pe6w8gPFxPg0Dcn/AJ2RuipXsjK5FypU5tqRSx3bE2zpZB8rfIfzGxA/c+C+hq2uwbJ9IHTlsMMbA1rRybcNaOXOPPnyT4lapV4tgHZVRNwyn/VnLdWgWDpHHl7zvobtYc7CwvZaxkvCMS7Rqv8AtFmk6qeJ9mMtZjnD5Gt9A21H5iACTvbwajep3PaKPbBKHauTWJsq5oqDJmrDad8cZnfUR2c0Pa0uL2kNvq2FrWG/gCF1LLOKYR2nUBo8aY0ysA6jRsWu4EjDy0Hf23BuOcxnTOdDlhgh/i1LwBFAzdzidm3A4bfbzPABK5ZQ5Izfklrcz05iLomF0kQeS7p7F7Xd3SRYXIBNrAi5AVy6kbez8CsHtuvJkKeixjsmq/xT9U2HyvDXuaOB8pcPleL88OG2xIDemZhpMEzHQOdiBY+ndAZBLcWaNJIka7wsN7+4OxIVGF5owHMFEa974xEYz1WSlvc27zXg7f8ABG42K4jlrKuJ5tmkpMHdJHQipedby7QG6iW2aT336bG3h4kbXyln3S2a5f55K3jst0zH0FfmvNYZl+CWaZth+mXbAC27z6QbfEbA2tvZZfMVLQZFjOE0LxLXvZ+tMOIGOHwR+lzgd3fFpPhqFug5grcI7LKH8HgjQaiUWaXWLnEcyPPiBfYcXNgALkcsynlLGM6zukjJDDITLO+5Go7n+t+97Dz3IuF3jJS7uI/ycpRa2W8jXIYJZr9BrnaWFztIJ0tHJNuBuNztura27OWJYZRNOWssfwGPHWl5dUSN8SRyxp4Hw33AsAVrUdDVSQur2tPSa9rC82A1O4aL/E629hcgbnbdd4ytWzhKNOkeZERaMBERAEREAREQBERAS7k+6hS7k+6hChERCBERAEREBVGx8pEcQJcSAABcknYADxN1vlJjlLkCB9Hg5bLiEgtNNs5kA/w2+D3A8/Lq5vpDRoKvUdOaqRtO1zGanAanuDWt+pJ4AG/n5XOyzKKlzwbhKuOTYsn5cr881pEz3FuoPnmJuQD9Ty42sPKxPAsujZy7RMPyvEMByiGF8bdGobsittb+d/8AoDzc3C0TFM3R4dTf2dygXMg36s9tMk7jsT5sabcc2AGwuD6uzDJ9PihOO47pZRwG/fsGyOb4G+2hvj4E7eq3CcU+6fC4R3i67Y8+Wbl2UZQqHu/tbmK75pO9Fr3IBH8Q3+YjZo8G+9h7c95ydWdTK2VGGpqZI3skLN2xNIs7fgu3t4BpO5v3Tr+Zs94rnCf+zuSGuDXXDpPhc8Dk3Nuky3ie8dhtwbeS4KjswqzHmljWRVMbWNnYdTGuaSbE2BaCHb3HgDwCRxcW3lLnwjomvpjx5ZqOW8pPkxWDAszMdDqJJadi4BrnABw8CW6bg+djdd7xzFcKyXRGoe1rIo26Y42ADUflY0eZ/wBBcngrxZ5ytT5upg6ncGzMGunlB4OxAuPlNhuOLAjhcr7P+pieMNos6vkkfFG8Rx1Dy60zS2ws4kE6dTvqQDvsjfWWT8coJdPtXkyeXslYrnyoOY82l0cTyC1guHPaPha3xjjt48ncjnUsh2p5tpsvwDKmXNMbumBIWbCJh+UW4c4G5PIBvy4Ebb2gZuGXIhTYeOpVzHTDE0ajc/MWjcgeA8Tt5ka5kXsx6LvzrN36s7nF/TcdQa4m5c88Pffw+EHz2IinffPjwiuNdsefLNLyX2eOxCP87zK409GxmvfZ0jRvf+Rn83JHHIcsDnDMLcclEVCwRUsILYIgLBrfFxHrdyf2G/J2jtbzx+eSHBcLd/d4399w4leP92NPHmd/BpXOF6tNSl3y/Q82o1Htj+oREXY4hERAEREAREQBERAS7k+6hS7k+6hChERCBERAEREAREQHrwuKimla3E3mOIXLy1pc4gb6WjjUeATYC9zwtkrsXxTO80OXsIY2GDUGQ04NmtDQTqeeXEAFxPhY2F7k6gshgGLVGBVMWKUdtcb7gHggggg/QtJH7rEo3v58G4yrbwdIostYp2WTtzFLpqYNBjm6YIcxryDcB2xGprd7/Ta9x0qdmCZ7oSxjhLDK3ZzeWOHB33a8HwP7ixXnypmzB86wOZEBq6ZEsD7EgHY/R7De1/rvY7LlmYKLF+yuuFZgjiaaV3dDrlrrbmN/8w+V3NvH4l4aeo6e0kezaC2+kqwrMeOdl9U7A8WBmpwbhv8AISbPjJ4vvdh2uCLg3K2DtBy9QZ4pRmjKxEkjWd9rRvI0fKW8iRvgOSNt+6vXVzYJ2tURjpiIqyJpc1rj3mHxF/njOwuOO6SARZcnwXGcayXVOdTXjka/TLE/4XW8HC+/0cPPY779opyeS2kuTnJ47PeLNq7FMTwiiq5pMWexsj4WiKSQgDk6xqPBI0+9itj7Vu0KCOI4Ll6UOe8ESyxuuGt8WgjbUeCRwL+J25/mz8rxsHMOCARlxH4inJF43uPxt41xucdyOHEXA1WGrLfSjOWb/Yw9Rxjiv3CIi9B5wiIgCIiAIiIAiIgCIiAl3J91Cl3J91CFCIiECIiAIiIAiIgCIiAv0NZU4fI2roXujkY67XNNiD/5sRwRsV2TLudcJz5TnLmaw2OV7QGuGzXu+VzSfgkB+U7HwvfSOKId9iueppqf3OkNRx+xnMcwrFcl1v4dziySN2qOVlxqab2cPodwR/UDdZHMGN0eb4fxtfphroo7OcNmVLB/2yjwHDhsPANt/wBpm41SjCMzEuMbSaepsS+M2+B/i+N1gCfiGx71hbVkUW/q5RXJLjhhERdDkEREAREQBERAEREAREQBERAS7k+6hS7k+6hChERCBERAERevCcOqMXnZh9HbXI7S25sL2J58OEboqVnkRZGnwWsqKs4JEG9YTvjtfbUzVq38u6d1XHl/EpaI4/EzVAJdDnA7tO25Hg3cC/mVMkXF/Bi0XvpsIq6lsMsVrTVZgZc/ONHPkP1W7+6yLsn4u01cdmF1GwOmAduG2Lrt27wsCo5JeQoSfg19FkaHBqyuY2og06X1rKdtza8jxcD2AIufC4817sSynXYbK2hmkp3SuqWQ9Nkwc9rn8am2u1vG/wBR5pkroqhJ70YBFsWK5LxfDI5qiXpPED2tmEcgc6MutbUNjbcbi/8AoV5qjLdXSxfiKqSFjjTiYQuktKWO4Om1rkb6b6reCKcX5GEvgwyLNnKuKA0kZDL1jQYe9yDp527vxBep2ScWLpaeldBNLFq1xRSh0g0mzu4bE2O21/DzTOPyOnL4NaRZHL+C1uYZ24dhgBe5rjubABouST4eXuQqsBwKux6oGF0IHVIds86baeQdtjsq5JEUWzGIs5LlXEBDJX0joZ2RC8hgla8xjzc3ZwGx3t4HyKwaJp8Bxa5CIipkIiIAiIgCIiAl3J91Cl3J91CFCIs1V5Tx6jiNbVQFsYiD7l8fwng21Xt+yjaXJVFvgwqLOSZPzDGwzOp3WEIlsHMLtB4dpDi631ssbhuG1uKvMGHMMjhG55DbfC3cnf8A84TJPyMX8HlWdyLWQYfiVLVVbg1jalupx4ANxc+Q33KxuF4ZXYs50OGRukc2J0ha3c6W2ubePI2G+6t0tJUVms0zS7RC6R1rbMba59tx91JU00I2mmb9Fg2IYRjk2L4hG9lOyqqZzMQRGWO6jmWdw5x1taGi5ueNivLlzM1TlegpJWASRPq6tk0LraZGaae432vubH6kcErWKHAMWxCH8XTx/oh+kPkkZGzV5B0rmtJ+gUOy9i7DOx0Lr07A6bdvcBFwTvuCN9rrnjF7Sf5+M7ZS5SN7xehwmjOFzZffrp5scMzAeWXNMCw+Nw5h53HBva5k4uzCM0Tdf+FNP0JAeC2RrAL/AOfSfa60OLL2Kyw/jmR9wxPkBL42uLGfE4Mc4Pc0WO4BGyjD8AxTEIzWUsf6QdpMj3sjZfy1SOa0n6AqYRrd+hm/CNmxKKDCsUosu0TtUdLiEQLj80kkzHPJ9m6I/wD2ysxnGlq48YjqZaRscbsbpg2pAkvIbt2u55aeCe60fAP30FuAYs6o/KGQuM4AJY2x2IBvcEt02cDqvbcbqa3LmK0EX46eIdIP0l8b45Gh3k4xPcGn3tyFcVa38fyM3T2Oo59jbV0+JDL/AHZGVrDWt5dJGGNLHN37rR4gWvpf7HE1ZfjFBLHnCjMU1NhodBWW0iQgDpRk8PLtQ2BI3ds0hc5w6gqcTlbRUDC+RxIa0WubAnxIHAKyVZlbHqSJ1TUQu6cZOotcx4Z53DHHT9SbLK01Glf/AEvUct6N9l/i5b/6LP8AeJU4VQVWFY9UZixUOgpYqmqeZZAWteHa2tDb/wAQkuBGm97ey0LDcq43ikQraGEujc8tDtTGgkcjvOG68FFhtTWzCgo2apS4tDRa5IvcXJt4FOmt1f3Dm9nRumBYrSYAx+YZjLG6qryYhGxjz0YpGyPabyMAa55aw7n4HbLasLwyGizLHiFF/Bq6SSojI477Lu/+Xe/zhckZhVc+d2GtjPWa54czYEFgJdck22DSb/RXosvYrM2GSOIltQXdI3aA/T8XJ2tbxsrLTW+/JFqP4NyyPT1GVG1mMZhY6GN1C+FkcoLXTPcQQGsdZx+Hm1gHfQ250BbZZvEMoY7hkZrK2DQwNBLtcZ2JAB2cSRcjhRSZWxusbHNDFtL/AA9ckUZk/obI9rn/AOUG63FxVyvkxJSdKjDIslR4Bi1bO/DKaFxmY0uew2aWgWuTqIt8Q+6VuAYtQvigqonNdMQIt2kPuQBpc0lp3cPHxHmt5L5MYv4Mai9VXh1ZRzHDqlhbKHhpZsTqNrDbx3H3VOIUNVhsrqKvaWSMdZzTbY8+G3B8EtEpnnREVIEREBLuT7qFLuT7qEKQ7j9l0XtWmw5rqaOeBzpTgsGmUS2Dd327mg6vHfUOfpvztXqmqqash1W98hDA0F7i6zRwBcmw344WJRuSfwbjOk0dxr4gx5rsGu7EGZZhEcbraXROe7UWgC7ngjgm3eaLb7aV2e11HlSKPGKyVsRqKmw1Me/VTxXEltDTpJkcNzt+ktJGK4k14qWzzB7Y9DX9R+prfSHXuG7nYbbqxUVE9TY1L3Ps2w1OJsLk2FzsLkm3mT5rmtHamzo9ZXdHRoaOfJWK4i7DrN0YVLNDtcaHSQuaLeIBuz/KV6nQ4RjlLW5twa0UjsLnjqaf0yu0kPb/ACu0Hfg87HUFzSbEsQnN55pXHpdPvSOPc50bn4bi+nhWYaieAObA9zQ5ml2lxGpp8DbkbcHZXpPm9x1kuFsb12laZaLDKqg3pRQBjSOGyd3WHHgO2tvuS13kVRkaKWGgxiOcFpGGx7OBBG0ltj9LfstQoMWxPDQW4bPNECbkRyPYCfM6SLqj8wrv1D1ZP1R+p33fqf1b9/k835V6bxx/ObM9RZZG/Yb+U5tpmYPjML6erpsJ1Q1A+F0LG3aXg/LY87jd1nAmy8uff1sLwqpod6dlGWuI+Fs1mag7wDi4O58dS09+L4nJEKCSeYxAACMyPLABwNN9Nh5KKDFcSw2/5bPLFfnpyOZf30kXUWm07K9VNUbpkWN/5fitFC1wqnUTCG2Ot0VjqDRye67gc6mfRUdmxjpqPE62v2pjQdM32D5Dq0tB4LtyNuC4ea0r8dWdX8d1ZOrqv1Nbtd+L6r6r28bq5X4riWJWGJTyy6Tt1JHPt7aibKvTbv2RaiVejO9lv/rFJ/1X/wD5yLZez9j6LFq7FKsFlKxtV1nuHcIMmzTfYk8gfQrmtPPNSuE9K5zHDhzHFpHhsRuNir9biuJV4DK+eaUA3Akke8A+zibJPTcm/aENRRRvlMymfl2mFTTSVA/NZLMjeWkG0m5IjfcW2tbxG65/BUS0Mraql7r45Q9t/lc03H2IV+kxjFaJvRoqieNtydMcr2jfnZrgF4nOLjqduSdyVqMKsk53VHTc+upIGPzTQkA4lRRMY2+7bj+8Ej+hkce3jI9YrNgvgeFX86n/AL1pT55pGthkc4tZfS0kkNubmw4bc7m3JVUlXUysbTyve5jL6GlxLW350gmzb/RZWlVev6LLVuzd89fh2w4K6rF2DCodX9P6er/S6t9rdPWVWLf3dpe2WCEU2jfWzSLBlue+XHbzHmtMnqqmpDWVD3vDGaWBziQ1vk257o+g2XppMbxeiZ+GoqmeNm/cZK9rd+dg4BFptU/v/sr1E7s7OyWmlx98YIc9mXHMnLSP4gc24/q0kf6eS1XHojSyYLSYV3qASwPgkO7nOfIwvDzwHC+zQByfLbnNNWVVI4y0kj2OLSC5jnNJB5BINyDbcKptfWsY2nbLIGMfrYwPdpa65OpovZrrkm433KwtGnyaeumuDoeKQRR45X4zVuDGUrmvD3NLgJnta2G7WguNnnXt/hlePtPghxKOlzXROD2zxdKV7WloMsdxezgHC4a4b+EYWkTV1ZUahUSyO1vDnanuOpwFgTc94gGwJ3UfjKrp/g+o/p6tXT1u0X89N7X+q2tNpp3wYeommqLCIi6nEIiICXcn3UKXcn3UIUIiIQIiIAiIgCIiAIiIAiIgCLZuzjCKHHcRiw7E2l0bmSXAcW7hjiN2kHkX/ZYCvp/wk0lKDfRM9lz46XEf8LOSvE1i6ssIvVhNI3EKiKikeIxJOxheeG6iBf8Aa/09wsjnHL0mV6x+FyP1gNa5rrWu1w22ubG9x+yuSuhi6swiLJZZpIK+tpqOrF2SVkTHC5F2ueARcbjY2uN1fzlhkGDYhUYdS30Mms0E3IBAcBfxsHWumSuhjtZhkRFTIREQBERAEREAREQEu5PuoUu5PuoQoREQgREQBERAFLWueQxgJJIAA3JJ4AHifooXVexRtHRQV2N19i2JjDuAS0MD3kj67C31asak8I2b045So53WYFi1DO3C6qF7ZnadMdrudqva1r34PHkfIqMdwTEMAl/A4szRJ02utcHZ3G7SRyCPcFdbre1TLrYY8Zih11xg0aLH9IE3cC8gAtuL93c7ccjA9ueHzPqIcdiLXQSUrI2uaQTcF7uPEFrgQRt522vyhqyckpKjrLSji3F2c8gwzEKiN1XTwyvjbfVI2Nxa23N3AWH7rzhjyRG0EkkACxuSeBbk8r6Rp8RwzBWw1FPV00WHNow1jNtT3k7O1X8hwBckuJ+ml5mjZhuaaevxYjoyaHMc74RaNzAL+FpQHfTUCpH/ACG29iy0EktzH9nOTMy4NiNNimIU7mRXkDiXMJGqN4F2hxcO8QONvFa/NlmoxzHKjBoDp1YhO5zrX0R63OJt47EADzIXUpYq7LdVU4/mnELUrpS6KnaSdVvgFiLggfLH8RF3G1wtT7L8VbimMV2NyAM1UczwD8rS+Mj99IFysLUk7n6NuEVUfZq+e8FyxhLWuy5VOmcJXRyRvsSC293AhrRa4t43vcGwUdomWmZZlhiEr5TJSNe4vsSCNrA+nbYHi3JWoG5bv6V1jtYfTtxLDqyssYujCX+ILGyXd790rs7jKKu+TlSkm6rgwGVMkZnZPS4waZwibVwSElzAdDXtcTpLtdrC/F1b7X4OhjFQ71tid/8AWwf7tK6ri1FiLK52Yq3EWw4d0GAMa7Z7bXLd+73nb623eQdItsVxrP2YIsy18mI0wIjs1jL8lrRa58rm5t4Ahc9Kcpzv0b1IqEK9muoiL1HlCIiAIiIAiIgCIiAl3J91Cl3J91CFCIiECIiAIiIArkc80QdHE5wa4AOAJAdbi4HP7q2iFCkucQGk7DgeV/8AZQiAiw5WXxjMWI4zDT0WIkOFOxzY3W72l2nZxv3rBgA9t7rEopS5FsEk8+Vv2REVAREQgJJsD4cfRERChERCBERAEREAREQBERAS7k+6heh0bb/uo6bVLLRYRX+m1Om1WxRYRX+m1Om1LFFhFf6bU6bUsUWEV/ptTptSxRYRX+m1Om1LFFhFf6bU6bUsUWEV/ptTptSxRYRX+m1Om1LFFhFf6bU6bUsUWEV/ptTptSxRYRX+m1Om1LFFhFf6bU6bUsUWEV/ptTptSxRYRX+m1EsU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9462" name="Picture 6" descr="http://logo-city.org/data_images/1349/147/3231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5229200"/>
            <a:ext cx="1456581" cy="1456581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2987824" y="6093296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s-ES" sz="2000" dirty="0" smtClean="0">
                <a:solidFill>
                  <a:schemeClr val="bg1"/>
                </a:solidFill>
              </a:rPr>
              <a:t>Buenos Aires, ARG 29.10.14</a:t>
            </a:r>
            <a:endParaRPr lang="es-E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r bean dea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403648" y="836712"/>
            <a:ext cx="6648739" cy="4986554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Temas a tratar</a:t>
            </a:r>
            <a:endParaRPr lang="es-ES" dirty="0"/>
          </a:p>
        </p:txBody>
      </p:sp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>
            <a:off x="827584" y="1700808"/>
            <a:ext cx="7772400" cy="2880320"/>
          </a:xfrm>
        </p:spPr>
        <p:txBody>
          <a:bodyPr/>
          <a:lstStyle/>
          <a:p>
            <a:r>
              <a:rPr lang="es-ES" dirty="0" smtClean="0"/>
              <a:t>Eficacia de los DEA</a:t>
            </a:r>
          </a:p>
          <a:p>
            <a:r>
              <a:rPr lang="es-ES" dirty="0" smtClean="0"/>
              <a:t>Uso de los DEA</a:t>
            </a:r>
          </a:p>
          <a:p>
            <a:r>
              <a:rPr lang="es-ES" dirty="0" smtClean="0"/>
              <a:t>Legalidad vigente</a:t>
            </a:r>
          </a:p>
          <a:p>
            <a:r>
              <a:rPr lang="es-ES" dirty="0" smtClean="0"/>
              <a:t>Un plus sobre muerte súbita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611560" y="4293096"/>
            <a:ext cx="8064896" cy="83099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None/>
            </a:pPr>
            <a:r>
              <a:rPr lang="es-ES" dirty="0" smtClean="0">
                <a:latin typeface="Comic Sans MS" pitchFamily="66" charset="0"/>
              </a:rPr>
              <a:t>Conflicto de </a:t>
            </a:r>
            <a:r>
              <a:rPr lang="es-ES" dirty="0" err="1" smtClean="0">
                <a:latin typeface="Comic Sans MS" pitchFamily="66" charset="0"/>
              </a:rPr>
              <a:t>interes</a:t>
            </a:r>
            <a:r>
              <a:rPr lang="es-ES" dirty="0" smtClean="0">
                <a:latin typeface="Comic Sans MS" pitchFamily="66" charset="0"/>
              </a:rPr>
              <a:t> : </a:t>
            </a:r>
            <a:r>
              <a:rPr lang="es-ES" dirty="0" err="1" smtClean="0">
                <a:latin typeface="Comic Sans MS" pitchFamily="66" charset="0"/>
              </a:rPr>
              <a:t>Physio</a:t>
            </a:r>
            <a:r>
              <a:rPr lang="es-ES" dirty="0" smtClean="0">
                <a:latin typeface="Comic Sans MS" pitchFamily="66" charset="0"/>
              </a:rPr>
              <a:t>-control ha pagado los costes del viaje y alojamiento.</a:t>
            </a: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2" cstate="print"/>
          <a:srcRect l="10922" t="13250" r="13479" b="6951"/>
          <a:stretch>
            <a:fillRect/>
          </a:stretch>
        </p:blipFill>
        <p:spPr bwMode="auto">
          <a:xfrm>
            <a:off x="395536" y="188640"/>
            <a:ext cx="6264696" cy="371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 l="10332" t="13251" r="11116" b="6951"/>
          <a:stretch>
            <a:fillRect/>
          </a:stretch>
        </p:blipFill>
        <p:spPr bwMode="auto">
          <a:xfrm>
            <a:off x="2699792" y="1556792"/>
            <a:ext cx="6120680" cy="3497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 l="17516" t="12201" r="34053" b="5901"/>
          <a:stretch>
            <a:fillRect/>
          </a:stretch>
        </p:blipFill>
        <p:spPr bwMode="auto">
          <a:xfrm>
            <a:off x="899592" y="2492896"/>
            <a:ext cx="4248472" cy="4041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 l="2063" t="13250" r="10526" b="4851"/>
          <a:stretch>
            <a:fillRect/>
          </a:stretch>
        </p:blipFill>
        <p:spPr bwMode="auto">
          <a:xfrm>
            <a:off x="467544" y="1052736"/>
            <a:ext cx="8424936" cy="4440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8900" y="1528763"/>
            <a:ext cx="3886200" cy="380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¿Realmente sirven?</a:t>
            </a:r>
            <a:br>
              <a:rPr lang="es-ES" dirty="0" smtClean="0"/>
            </a:br>
            <a:endParaRPr lang="es-ES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04664"/>
            <a:ext cx="4546790" cy="5374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6093296"/>
            <a:ext cx="25622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Recomendaciones ERC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628800"/>
            <a:ext cx="633412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356992"/>
            <a:ext cx="6096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4509120"/>
            <a:ext cx="593407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6165304"/>
            <a:ext cx="25622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3" name="Text Placeholder 2"/>
          <p:cNvSpPr txBox="1">
            <a:spLocks/>
          </p:cNvSpPr>
          <p:nvPr/>
        </p:nvSpPr>
        <p:spPr bwMode="auto">
          <a:xfrm>
            <a:off x="611560" y="5877272"/>
            <a:ext cx="493204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54000" tIns="0" rIns="127000" bIns="63500"/>
          <a:lstStyle/>
          <a:p>
            <a:r>
              <a:rPr lang="en-US" sz="1200" dirty="0">
                <a:solidFill>
                  <a:schemeClr val="bg1"/>
                </a:solidFill>
                <a:latin typeface="Helvetica" charset="0"/>
              </a:rPr>
              <a:t>JAMA. 2001;285(9):1193-1200. doi:10.1001/jama.285.9.1193</a:t>
            </a:r>
          </a:p>
        </p:txBody>
      </p:sp>
      <p:pic>
        <p:nvPicPr>
          <p:cNvPr id="14347" name="Picture 18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340768"/>
            <a:ext cx="26416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 Título"/>
          <p:cNvSpPr txBox="1">
            <a:spLocks/>
          </p:cNvSpPr>
          <p:nvPr/>
        </p:nvSpPr>
        <p:spPr>
          <a:xfrm>
            <a:off x="827584" y="332656"/>
            <a:ext cx="7772400" cy="9144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0" cap="none" spc="0" normalizeH="0" baseline="0" noProof="0" smtClean="0">
                <a:ln>
                  <a:noFill/>
                </a:ln>
                <a:solidFill>
                  <a:srgbClr val="F0E8D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Eficacia de los DEA</a:t>
            </a:r>
            <a:endParaRPr kumimoji="0" lang="es-ES" sz="4000" b="0" i="0" u="none" strike="noStrike" kern="0" cap="none" spc="0" normalizeH="0" baseline="0" noProof="0" dirty="0">
              <a:ln>
                <a:noFill/>
              </a:ln>
              <a:solidFill>
                <a:srgbClr val="F0E8D5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Image not available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3527" y="2060847"/>
            <a:ext cx="6244777" cy="3386593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3" name="Text Placeholder 2"/>
          <p:cNvSpPr txBox="1">
            <a:spLocks/>
          </p:cNvSpPr>
          <p:nvPr/>
        </p:nvSpPr>
        <p:spPr bwMode="auto">
          <a:xfrm>
            <a:off x="611560" y="5877272"/>
            <a:ext cx="493204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54000" tIns="0" rIns="127000" bIns="63500"/>
          <a:lstStyle/>
          <a:p>
            <a:r>
              <a:rPr lang="en-US" sz="1200" dirty="0">
                <a:solidFill>
                  <a:schemeClr val="bg1"/>
                </a:solidFill>
                <a:latin typeface="Helvetica" charset="0"/>
              </a:rPr>
              <a:t>JAMA. 2001;285(9):1193-1200. doi:10.1001/jama.285.9.1193</a:t>
            </a:r>
          </a:p>
        </p:txBody>
      </p:sp>
      <p:pic>
        <p:nvPicPr>
          <p:cNvPr id="14347" name="Picture 18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340768"/>
            <a:ext cx="26416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 Título"/>
          <p:cNvSpPr txBox="1">
            <a:spLocks/>
          </p:cNvSpPr>
          <p:nvPr/>
        </p:nvSpPr>
        <p:spPr>
          <a:xfrm>
            <a:off x="827584" y="332656"/>
            <a:ext cx="7772400" cy="9144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0" cap="none" spc="0" normalizeH="0" baseline="0" noProof="0" smtClean="0">
                <a:ln>
                  <a:noFill/>
                </a:ln>
                <a:solidFill>
                  <a:srgbClr val="F0E8D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Eficacia de los DEA</a:t>
            </a:r>
            <a:endParaRPr kumimoji="0" lang="es-ES" sz="4000" b="0" i="0" u="none" strike="noStrike" kern="0" cap="none" spc="0" normalizeH="0" baseline="0" noProof="0" dirty="0">
              <a:ln>
                <a:noFill/>
              </a:ln>
              <a:solidFill>
                <a:srgbClr val="F0E8D5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9698" name="Picture 2" descr="Image not available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348880"/>
            <a:ext cx="8250565" cy="2701188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3" name="Text Placeholder 2"/>
          <p:cNvSpPr txBox="1">
            <a:spLocks/>
          </p:cNvSpPr>
          <p:nvPr/>
        </p:nvSpPr>
        <p:spPr bwMode="auto">
          <a:xfrm>
            <a:off x="611560" y="5877272"/>
            <a:ext cx="493204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54000" tIns="0" rIns="127000" bIns="63500"/>
          <a:lstStyle/>
          <a:p>
            <a:r>
              <a:rPr lang="en-US" sz="1200" dirty="0">
                <a:solidFill>
                  <a:schemeClr val="bg1"/>
                </a:solidFill>
                <a:latin typeface="Helvetica" charset="0"/>
              </a:rPr>
              <a:t>JAMA. 2001;285(9):1193-1200. doi:10.1001/jama.285.9.1193</a:t>
            </a:r>
          </a:p>
        </p:txBody>
      </p:sp>
      <p:pic>
        <p:nvPicPr>
          <p:cNvPr id="14347" name="Picture 18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340768"/>
            <a:ext cx="26416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 Título"/>
          <p:cNvSpPr txBox="1">
            <a:spLocks/>
          </p:cNvSpPr>
          <p:nvPr/>
        </p:nvSpPr>
        <p:spPr>
          <a:xfrm>
            <a:off x="827584" y="332656"/>
            <a:ext cx="7772400" cy="9144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0" cap="none" spc="0" normalizeH="0" baseline="0" noProof="0" smtClean="0">
                <a:ln>
                  <a:noFill/>
                </a:ln>
                <a:solidFill>
                  <a:srgbClr val="F0E8D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Eficacia de los DEA</a:t>
            </a:r>
            <a:endParaRPr kumimoji="0" lang="es-ES" sz="4000" b="0" i="0" u="none" strike="noStrike" kern="0" cap="none" spc="0" normalizeH="0" baseline="0" noProof="0" dirty="0">
              <a:ln>
                <a:noFill/>
              </a:ln>
              <a:solidFill>
                <a:srgbClr val="F0E8D5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0722" name="Picture 2" descr="Image not available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204864"/>
            <a:ext cx="8136904" cy="2224220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Eficacia de los DEA</a:t>
            </a:r>
            <a:endParaRPr lang="es-E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285728"/>
            <a:ext cx="3419470" cy="207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6000768"/>
            <a:ext cx="20574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2714620"/>
            <a:ext cx="7637202" cy="284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Eficacia de los DEA</a:t>
            </a:r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785926"/>
            <a:ext cx="8137653" cy="3214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6000768"/>
            <a:ext cx="20574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7224" y="357166"/>
            <a:ext cx="7772400" cy="914400"/>
          </a:xfrm>
        </p:spPr>
        <p:txBody>
          <a:bodyPr/>
          <a:lstStyle/>
          <a:p>
            <a:r>
              <a:rPr lang="es-ES" dirty="0" smtClean="0"/>
              <a:t>Eficacia de los DEA : DF precoz</a:t>
            </a:r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1142984"/>
            <a:ext cx="4429156" cy="1572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496"/>
            <a:ext cx="8315325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6143644"/>
            <a:ext cx="17716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Eficacia de los DEA: DF precoz</a:t>
            </a:r>
            <a:endParaRPr lang="es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643050"/>
            <a:ext cx="8263514" cy="3143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6143644"/>
            <a:ext cx="17716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Pero realmente ¿ los usamos?</a:t>
            </a:r>
            <a:endParaRPr lang="es-ES" dirty="0"/>
          </a:p>
        </p:txBody>
      </p:sp>
      <p:pic>
        <p:nvPicPr>
          <p:cNvPr id="2050" name="Picture 2" descr="http://blogs.vidasolidaria.com/dya/files/As%C3%ADeslaDYA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340768"/>
            <a:ext cx="5760640" cy="4320480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Uso de los DEA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357298"/>
            <a:ext cx="7429552" cy="4006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5929330"/>
            <a:ext cx="25241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Uso de los DEA</a:t>
            </a:r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857224" y="1214422"/>
            <a:ext cx="74295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The following results were found: </a:t>
            </a:r>
          </a:p>
          <a:p>
            <a:pPr lvl="1"/>
            <a:r>
              <a:rPr lang="en-US" dirty="0" smtClean="0"/>
              <a:t>40% of the </a:t>
            </a:r>
            <a:r>
              <a:rPr lang="en-US" dirty="0" err="1" smtClean="0"/>
              <a:t>AEDs</a:t>
            </a:r>
            <a:r>
              <a:rPr lang="en-US" dirty="0" smtClean="0"/>
              <a:t> were not visible (range 21–64), </a:t>
            </a:r>
          </a:p>
          <a:p>
            <a:pPr lvl="1"/>
            <a:r>
              <a:rPr lang="en-US" dirty="0" smtClean="0"/>
              <a:t>29% were not indicated with a sign (range 19–41), </a:t>
            </a:r>
          </a:p>
          <a:p>
            <a:pPr lvl="1"/>
            <a:r>
              <a:rPr lang="en-US" dirty="0" smtClean="0"/>
              <a:t>7% had an empty battery (range 0–23),</a:t>
            </a:r>
          </a:p>
          <a:p>
            <a:pPr lvl="1"/>
            <a:r>
              <a:rPr lang="en-US" dirty="0" smtClean="0"/>
              <a:t> 16% of the </a:t>
            </a:r>
            <a:r>
              <a:rPr lang="en-US" dirty="0" err="1" smtClean="0"/>
              <a:t>defipads</a:t>
            </a:r>
            <a:r>
              <a:rPr lang="en-US" dirty="0" smtClean="0"/>
              <a:t> had expired (range 0–31) 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After combining these results, </a:t>
            </a:r>
          </a:p>
          <a:p>
            <a:pPr lvl="1"/>
            <a:r>
              <a:rPr lang="en-US" dirty="0" smtClean="0"/>
              <a:t>71% of the </a:t>
            </a:r>
            <a:r>
              <a:rPr lang="en-US" dirty="0" err="1" smtClean="0"/>
              <a:t>AEDs</a:t>
            </a:r>
            <a:r>
              <a:rPr lang="en-US" dirty="0" smtClean="0"/>
              <a:t> were available for use (range 61–93), </a:t>
            </a:r>
          </a:p>
          <a:p>
            <a:pPr lvl="1"/>
            <a:r>
              <a:rPr lang="en-US" dirty="0" smtClean="0"/>
              <a:t>70% were in a good condition (range 46–82) </a:t>
            </a:r>
          </a:p>
          <a:p>
            <a:pPr lvl="1"/>
            <a:r>
              <a:rPr lang="en-US" dirty="0" smtClean="0"/>
              <a:t> 70% were employable (range 58–93). The results show a major variability between cities. 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5929330"/>
            <a:ext cx="25241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404664"/>
            <a:ext cx="7772400" cy="914400"/>
          </a:xfrm>
        </p:spPr>
        <p:txBody>
          <a:bodyPr/>
          <a:lstStyle/>
          <a:p>
            <a:r>
              <a:rPr lang="es-ES" dirty="0" smtClean="0"/>
              <a:t>Uso de los DEA</a:t>
            </a:r>
            <a:endParaRPr lang="es-ES" dirty="0"/>
          </a:p>
        </p:txBody>
      </p:sp>
      <p:pic>
        <p:nvPicPr>
          <p:cNvPr id="37890" name="Picture 2" descr="CDC.go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124744"/>
            <a:ext cx="5715000" cy="8001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39552" y="2060848"/>
            <a:ext cx="78488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dirty="0" smtClean="0"/>
              <a:t>Out-of-Hospital Cardiac Arrest Surveillance --- Cardiac Arrest Registry to Enhance Survival (CARES), United States, October 1, 2005--December 31, 2010</a:t>
            </a:r>
          </a:p>
          <a:p>
            <a:pPr>
              <a:buNone/>
            </a:pPr>
            <a:r>
              <a:rPr lang="en-US" i="1" dirty="0" smtClean="0"/>
              <a:t>Surveillance Summaries</a:t>
            </a:r>
          </a:p>
          <a:p>
            <a:pPr>
              <a:buNone/>
            </a:pPr>
            <a:r>
              <a:rPr lang="en-US" b="1" dirty="0" smtClean="0"/>
              <a:t>July 29, 2011 / 60(SS08);1-19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37892" name="Picture 4" descr="The figure above shows a map of the United States indicating the cities in which emergency medical services agencies participate in the Cardiac Arrest Registry to Enhance Survival. These cities are located in 20 states: Alaska, California, Colorado, Connecticut, Delaware, Georgia, Kansas, Massachusetts, Michigan, Minnesota, Missouri, Nevada, North Carolina, Ohio, Pennsylvania, South Carolina, South Dakota, Tennessee, Texas, and Virginia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37509" y="4057985"/>
            <a:ext cx="4506491" cy="2800015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Uso de los DEA</a:t>
            </a:r>
            <a:endParaRPr lang="es-ES" dirty="0"/>
          </a:p>
        </p:txBody>
      </p:sp>
      <p:graphicFrame>
        <p:nvGraphicFramePr>
          <p:cNvPr id="3" name="2 Tabla"/>
          <p:cNvGraphicFramePr>
            <a:graphicFrameLocks noGrp="1"/>
          </p:cNvGraphicFramePr>
          <p:nvPr/>
        </p:nvGraphicFramePr>
        <p:xfrm>
          <a:off x="971604" y="1396998"/>
          <a:ext cx="7200795" cy="4064004"/>
        </p:xfrm>
        <a:graphic>
          <a:graphicData uri="http://schemas.openxmlformats.org/drawingml/2006/table">
            <a:tbl>
              <a:tblPr/>
              <a:tblGrid>
                <a:gridCol w="14401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01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01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01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401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90286">
                <a:tc rowSpan="2">
                  <a:txBody>
                    <a:bodyPr/>
                    <a:lstStyle/>
                    <a:p>
                      <a:pPr algn="l"/>
                      <a:r>
                        <a:rPr lang="es-ES" sz="1500" b="1" dirty="0" err="1">
                          <a:solidFill>
                            <a:schemeClr val="bg1"/>
                          </a:solidFill>
                        </a:rPr>
                        <a:t>Characteristic</a:t>
                      </a:r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es-ES" sz="1500" b="1" dirty="0" err="1">
                          <a:solidFill>
                            <a:schemeClr val="bg1"/>
                          </a:solidFill>
                        </a:rPr>
                        <a:t>Experienced</a:t>
                      </a:r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es-ES" sz="1500" b="1" dirty="0" err="1">
                          <a:solidFill>
                            <a:schemeClr val="bg1"/>
                          </a:solidFill>
                        </a:rPr>
                        <a:t>Survived</a:t>
                      </a:r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286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b="1" dirty="0">
                          <a:solidFill>
                            <a:schemeClr val="bg1"/>
                          </a:solidFill>
                        </a:rPr>
                        <a:t>No.</a:t>
                      </a:r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b="1" dirty="0">
                          <a:solidFill>
                            <a:schemeClr val="bg1"/>
                          </a:solidFill>
                        </a:rPr>
                        <a:t>(%)</a:t>
                      </a:r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b="1" dirty="0">
                          <a:solidFill>
                            <a:schemeClr val="bg1"/>
                          </a:solidFill>
                        </a:rPr>
                        <a:t>No.</a:t>
                      </a:r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b="1">
                          <a:solidFill>
                            <a:schemeClr val="bg1"/>
                          </a:solidFill>
                        </a:rPr>
                        <a:t>(%)</a:t>
                      </a:r>
                      <a:endParaRPr lang="es-ES" sz="150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0286">
                <a:tc gridSpan="5">
                  <a:txBody>
                    <a:bodyPr/>
                    <a:lstStyle/>
                    <a:p>
                      <a:pPr algn="l"/>
                      <a:r>
                        <a:rPr lang="es-ES" sz="1500" b="1" dirty="0" err="1">
                          <a:solidFill>
                            <a:schemeClr val="bg1"/>
                          </a:solidFill>
                        </a:rPr>
                        <a:t>Age</a:t>
                      </a:r>
                      <a:r>
                        <a:rPr lang="es-ES" sz="15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s-ES" sz="1500" b="1" dirty="0" err="1">
                          <a:solidFill>
                            <a:schemeClr val="bg1"/>
                          </a:solidFill>
                        </a:rPr>
                        <a:t>group</a:t>
                      </a:r>
                      <a:r>
                        <a:rPr lang="es-ES" sz="1500" b="1" dirty="0">
                          <a:solidFill>
                            <a:schemeClr val="bg1"/>
                          </a:solidFill>
                        </a:rPr>
                        <a:t> (</a:t>
                      </a:r>
                      <a:r>
                        <a:rPr lang="es-ES" sz="1500" b="1" dirty="0" err="1">
                          <a:solidFill>
                            <a:schemeClr val="bg1"/>
                          </a:solidFill>
                        </a:rPr>
                        <a:t>yrs</a:t>
                      </a:r>
                      <a:r>
                        <a:rPr lang="es-ES" sz="1500" b="1" dirty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0286"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0--17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594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(1.9)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43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(7.2)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0286"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18--34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1,164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(3.7)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122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(10.5)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0286"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35--49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4,154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(13.1)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508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(12.2)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0286"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50--64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9,547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(30.2)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1,195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(12.5)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0286"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65--79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9,092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(28.8)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847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(9.3)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0286"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≥80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7,058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(22.3)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322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(4.6)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0286">
                <a:tc>
                  <a:txBody>
                    <a:bodyPr/>
                    <a:lstStyle/>
                    <a:p>
                      <a:pPr algn="l"/>
                      <a:r>
                        <a:rPr lang="es-ES" sz="1500" b="1">
                          <a:solidFill>
                            <a:schemeClr val="bg1"/>
                          </a:solidFill>
                        </a:rPr>
                        <a:t>Total</a:t>
                      </a:r>
                      <a:endParaRPr lang="es-ES" sz="150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b="1">
                          <a:solidFill>
                            <a:schemeClr val="bg1"/>
                          </a:solidFill>
                        </a:rPr>
                        <a:t>31,609</a:t>
                      </a:r>
                      <a:r>
                        <a:rPr lang="es-ES" sz="600" b="0" baseline="30000">
                          <a:solidFill>
                            <a:schemeClr val="bg1"/>
                          </a:solidFill>
                        </a:rPr>
                        <a:t>§</a:t>
                      </a:r>
                      <a:endParaRPr lang="es-ES" sz="150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b="1">
                          <a:solidFill>
                            <a:schemeClr val="bg1"/>
                          </a:solidFill>
                        </a:rPr>
                        <a:t>(100.0)</a:t>
                      </a:r>
                      <a:endParaRPr lang="es-ES" sz="150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b="1">
                          <a:solidFill>
                            <a:schemeClr val="bg1"/>
                          </a:solidFill>
                        </a:rPr>
                        <a:t>3,037</a:t>
                      </a:r>
                      <a:endParaRPr lang="es-ES" sz="150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b="1" dirty="0">
                          <a:solidFill>
                            <a:schemeClr val="bg1"/>
                          </a:solidFill>
                        </a:rPr>
                        <a:t>(9.6)</a:t>
                      </a:r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0286">
                <a:tc gridSpan="5">
                  <a:txBody>
                    <a:bodyPr/>
                    <a:lstStyle/>
                    <a:p>
                      <a:pPr algn="l"/>
                      <a:r>
                        <a:rPr lang="es-ES" sz="1500" b="1" dirty="0">
                          <a:solidFill>
                            <a:schemeClr val="bg1"/>
                          </a:solidFill>
                        </a:rPr>
                        <a:t>Sex</a:t>
                      </a:r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0286"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Female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12,317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(38.9)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1,016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(8.2)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0286"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Male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19,360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(61.1)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2,026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(10.5)</a:t>
                      </a: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0286">
                <a:tc>
                  <a:txBody>
                    <a:bodyPr/>
                    <a:lstStyle/>
                    <a:p>
                      <a:pPr algn="l"/>
                      <a:r>
                        <a:rPr lang="es-ES" sz="1500" b="1">
                          <a:solidFill>
                            <a:schemeClr val="bg1"/>
                          </a:solidFill>
                        </a:rPr>
                        <a:t>Total</a:t>
                      </a:r>
                      <a:endParaRPr lang="es-ES" sz="150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b="1">
                          <a:solidFill>
                            <a:schemeClr val="bg1"/>
                          </a:solidFill>
                        </a:rPr>
                        <a:t>31,677</a:t>
                      </a:r>
                      <a:r>
                        <a:rPr lang="es-ES" sz="600" b="0" baseline="30000">
                          <a:solidFill>
                            <a:schemeClr val="bg1"/>
                          </a:solidFill>
                        </a:rPr>
                        <a:t>¶</a:t>
                      </a:r>
                      <a:endParaRPr lang="es-ES" sz="150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b="1">
                          <a:solidFill>
                            <a:schemeClr val="bg1"/>
                          </a:solidFill>
                        </a:rPr>
                        <a:t>(100.0)</a:t>
                      </a:r>
                      <a:endParaRPr lang="es-ES" sz="150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b="1">
                          <a:solidFill>
                            <a:schemeClr val="bg1"/>
                          </a:solidFill>
                        </a:rPr>
                        <a:t>3,042</a:t>
                      </a:r>
                      <a:endParaRPr lang="es-ES" sz="150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b="1" dirty="0">
                          <a:solidFill>
                            <a:schemeClr val="bg1"/>
                          </a:solidFill>
                        </a:rPr>
                        <a:t>(9.6)</a:t>
                      </a:r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</a:txBody>
                  <a:tcPr marL="27282" marR="27282" marT="27282" marB="2728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4" name="3 Rectángulo"/>
          <p:cNvSpPr/>
          <p:nvPr/>
        </p:nvSpPr>
        <p:spPr>
          <a:xfrm>
            <a:off x="539552" y="573325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r>
              <a:rPr lang="es-ES" i="1" dirty="0" err="1" smtClean="0"/>
              <a:t>Surveillance</a:t>
            </a:r>
            <a:r>
              <a:rPr lang="es-ES" i="1" dirty="0" smtClean="0"/>
              <a:t> </a:t>
            </a:r>
            <a:r>
              <a:rPr lang="es-ES" i="1" dirty="0" err="1" smtClean="0"/>
              <a:t>Summaries</a:t>
            </a:r>
            <a:endParaRPr lang="es-ES" i="1" dirty="0" smtClean="0"/>
          </a:p>
          <a:p>
            <a:pPr>
              <a:buNone/>
            </a:pPr>
            <a:r>
              <a:rPr lang="es-ES" b="1" dirty="0" err="1" smtClean="0"/>
              <a:t>July</a:t>
            </a:r>
            <a:r>
              <a:rPr lang="es-ES" b="1" dirty="0" smtClean="0"/>
              <a:t> 29, 2011 / 60(SS08);1-19</a:t>
            </a:r>
            <a:endParaRPr lang="es-ES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Uso de los DEA</a:t>
            </a:r>
            <a:endParaRPr lang="es-ES" dirty="0"/>
          </a:p>
        </p:txBody>
      </p:sp>
      <p:graphicFrame>
        <p:nvGraphicFramePr>
          <p:cNvPr id="3" name="2 Tabla"/>
          <p:cNvGraphicFramePr>
            <a:graphicFrameLocks noGrp="1"/>
          </p:cNvGraphicFramePr>
          <p:nvPr/>
        </p:nvGraphicFramePr>
        <p:xfrm>
          <a:off x="971600" y="1412774"/>
          <a:ext cx="7488830" cy="4176466"/>
        </p:xfrm>
        <a:graphic>
          <a:graphicData uri="http://schemas.openxmlformats.org/drawingml/2006/table">
            <a:tbl>
              <a:tblPr/>
              <a:tblGrid>
                <a:gridCol w="14977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77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77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77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977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33819">
                <a:tc gridSpan="5">
                  <a:txBody>
                    <a:bodyPr/>
                    <a:lstStyle/>
                    <a:p>
                      <a:pPr algn="l"/>
                      <a:r>
                        <a:rPr lang="es-ES" sz="1800" b="1" dirty="0" err="1">
                          <a:solidFill>
                            <a:schemeClr val="bg1"/>
                          </a:solidFill>
                        </a:rPr>
                        <a:t>Who</a:t>
                      </a:r>
                      <a:r>
                        <a:rPr lang="es-ES" sz="18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s-ES" sz="1800" b="1" dirty="0" err="1">
                          <a:solidFill>
                            <a:schemeClr val="bg1"/>
                          </a:solidFill>
                        </a:rPr>
                        <a:t>first</a:t>
                      </a:r>
                      <a:r>
                        <a:rPr lang="es-ES" sz="18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s-ES" sz="1800" b="1" dirty="0" err="1">
                          <a:solidFill>
                            <a:schemeClr val="bg1"/>
                          </a:solidFill>
                        </a:rPr>
                        <a:t>initiated</a:t>
                      </a:r>
                      <a:r>
                        <a:rPr lang="es-ES" sz="1800" b="1" dirty="0">
                          <a:solidFill>
                            <a:schemeClr val="bg1"/>
                          </a:solidFill>
                        </a:rPr>
                        <a:t> CPR</a:t>
                      </a:r>
                      <a:endParaRPr lang="es-ES" sz="1800" dirty="0">
                        <a:solidFill>
                          <a:schemeClr val="bg1"/>
                        </a:solidFill>
                      </a:endParaRP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819">
                <a:tc>
                  <a:txBody>
                    <a:bodyPr/>
                    <a:lstStyle/>
                    <a:p>
                      <a:pPr algn="l"/>
                      <a:r>
                        <a:rPr lang="es-ES" sz="1800">
                          <a:solidFill>
                            <a:schemeClr val="bg1"/>
                          </a:solidFill>
                        </a:rPr>
                        <a:t>Bystander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>
                          <a:solidFill>
                            <a:schemeClr val="bg1"/>
                          </a:solidFill>
                        </a:rPr>
                        <a:t>10,534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>
                          <a:solidFill>
                            <a:schemeClr val="bg1"/>
                          </a:solidFill>
                        </a:rPr>
                        <a:t>(33.3)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 dirty="0">
                          <a:solidFill>
                            <a:schemeClr val="bg1"/>
                          </a:solidFill>
                        </a:rPr>
                        <a:t>1,193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 dirty="0">
                          <a:solidFill>
                            <a:schemeClr val="bg1"/>
                          </a:solidFill>
                        </a:rPr>
                        <a:t>(11.3)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6776">
                <a:tc>
                  <a:txBody>
                    <a:bodyPr/>
                    <a:lstStyle/>
                    <a:p>
                      <a:pPr algn="l"/>
                      <a:r>
                        <a:rPr lang="es-ES" sz="1800" dirty="0">
                          <a:solidFill>
                            <a:schemeClr val="bg1"/>
                          </a:solidFill>
                        </a:rPr>
                        <a:t>911 responder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>
                          <a:solidFill>
                            <a:schemeClr val="bg1"/>
                          </a:solidFill>
                        </a:rPr>
                        <a:t>21,091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>
                          <a:solidFill>
                            <a:schemeClr val="bg1"/>
                          </a:solidFill>
                        </a:rPr>
                        <a:t>(66.7)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>
                          <a:solidFill>
                            <a:schemeClr val="bg1"/>
                          </a:solidFill>
                        </a:rPr>
                        <a:t>1,828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 dirty="0">
                          <a:solidFill>
                            <a:schemeClr val="bg1"/>
                          </a:solidFill>
                        </a:rPr>
                        <a:t>(8.7)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3819">
                <a:tc>
                  <a:txBody>
                    <a:bodyPr/>
                    <a:lstStyle/>
                    <a:p>
                      <a:pPr algn="l"/>
                      <a:r>
                        <a:rPr lang="es-ES" sz="1800" b="1">
                          <a:solidFill>
                            <a:schemeClr val="bg1"/>
                          </a:solidFill>
                        </a:rPr>
                        <a:t>Total</a:t>
                      </a:r>
                      <a:endParaRPr lang="es-ES" sz="1800">
                        <a:solidFill>
                          <a:schemeClr val="bg1"/>
                        </a:solidFill>
                      </a:endParaRP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 b="1">
                          <a:solidFill>
                            <a:schemeClr val="bg1"/>
                          </a:solidFill>
                        </a:rPr>
                        <a:t>31,625**</a:t>
                      </a:r>
                      <a:endParaRPr lang="es-ES" sz="1800">
                        <a:solidFill>
                          <a:schemeClr val="bg1"/>
                        </a:solidFill>
                      </a:endParaRP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 b="1">
                          <a:solidFill>
                            <a:schemeClr val="bg1"/>
                          </a:solidFill>
                        </a:rPr>
                        <a:t>(100.0)</a:t>
                      </a:r>
                      <a:endParaRPr lang="es-ES" sz="1800">
                        <a:solidFill>
                          <a:schemeClr val="bg1"/>
                        </a:solidFill>
                      </a:endParaRP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 b="1">
                          <a:solidFill>
                            <a:schemeClr val="bg1"/>
                          </a:solidFill>
                        </a:rPr>
                        <a:t>3,021</a:t>
                      </a:r>
                      <a:endParaRPr lang="es-ES" sz="1800">
                        <a:solidFill>
                          <a:schemeClr val="bg1"/>
                        </a:solidFill>
                      </a:endParaRP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 b="1" dirty="0">
                          <a:solidFill>
                            <a:schemeClr val="bg1"/>
                          </a:solidFill>
                        </a:rPr>
                        <a:t>(9.6)</a:t>
                      </a:r>
                      <a:endParaRPr lang="es-ES" sz="1800" dirty="0">
                        <a:solidFill>
                          <a:schemeClr val="bg1"/>
                        </a:solidFill>
                      </a:endParaRP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3819">
                <a:tc gridSpan="5">
                  <a:txBody>
                    <a:bodyPr/>
                    <a:lstStyle/>
                    <a:p>
                      <a:pPr algn="l"/>
                      <a:r>
                        <a:rPr lang="es-ES" sz="1800" b="1" dirty="0" err="1">
                          <a:solidFill>
                            <a:srgbClr val="FF0000"/>
                          </a:solidFill>
                        </a:rPr>
                        <a:t>Who</a:t>
                      </a:r>
                      <a:r>
                        <a:rPr lang="es-ES" sz="18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s-ES" sz="1800" b="1" dirty="0" err="1">
                          <a:solidFill>
                            <a:srgbClr val="FF0000"/>
                          </a:solidFill>
                        </a:rPr>
                        <a:t>first</a:t>
                      </a:r>
                      <a:r>
                        <a:rPr lang="es-ES" sz="18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s-ES" sz="1800" b="1" dirty="0" err="1">
                          <a:solidFill>
                            <a:srgbClr val="FF0000"/>
                          </a:solidFill>
                        </a:rPr>
                        <a:t>applied</a:t>
                      </a:r>
                      <a:r>
                        <a:rPr lang="es-ES" sz="1800" b="1" dirty="0">
                          <a:solidFill>
                            <a:srgbClr val="FF0000"/>
                          </a:solidFill>
                        </a:rPr>
                        <a:t> AED/monitor</a:t>
                      </a:r>
                      <a:endParaRPr lang="es-ES" sz="1800" dirty="0">
                        <a:solidFill>
                          <a:srgbClr val="FF0000"/>
                        </a:solidFill>
                      </a:endParaRP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3819">
                <a:tc>
                  <a:txBody>
                    <a:bodyPr/>
                    <a:lstStyle/>
                    <a:p>
                      <a:pPr algn="l"/>
                      <a:r>
                        <a:rPr lang="es-ES" sz="1800">
                          <a:solidFill>
                            <a:schemeClr val="bg1"/>
                          </a:solidFill>
                        </a:rPr>
                        <a:t>Bystander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>
                          <a:solidFill>
                            <a:schemeClr val="bg1"/>
                          </a:solidFill>
                        </a:rPr>
                        <a:t>1,166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>
                          <a:solidFill>
                            <a:schemeClr val="bg1"/>
                          </a:solidFill>
                        </a:rPr>
                        <a:t>(3.7)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>
                          <a:solidFill>
                            <a:schemeClr val="bg1"/>
                          </a:solidFill>
                        </a:rPr>
                        <a:t>274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 dirty="0">
                          <a:solidFill>
                            <a:schemeClr val="bg1"/>
                          </a:solidFill>
                        </a:rPr>
                        <a:t>(23.5)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86776">
                <a:tc>
                  <a:txBody>
                    <a:bodyPr/>
                    <a:lstStyle/>
                    <a:p>
                      <a:pPr algn="l"/>
                      <a:r>
                        <a:rPr lang="es-ES" sz="1800">
                          <a:solidFill>
                            <a:schemeClr val="bg1"/>
                          </a:solidFill>
                        </a:rPr>
                        <a:t>911 responder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>
                          <a:solidFill>
                            <a:schemeClr val="bg1"/>
                          </a:solidFill>
                        </a:rPr>
                        <a:t>30,417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>
                          <a:solidFill>
                            <a:schemeClr val="bg1"/>
                          </a:solidFill>
                        </a:rPr>
                        <a:t>(96.3)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>
                          <a:solidFill>
                            <a:schemeClr val="bg1"/>
                          </a:solidFill>
                        </a:rPr>
                        <a:t>2,766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 dirty="0">
                          <a:solidFill>
                            <a:schemeClr val="bg1"/>
                          </a:solidFill>
                        </a:rPr>
                        <a:t>(9.1)</a:t>
                      </a: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3819">
                <a:tc>
                  <a:txBody>
                    <a:bodyPr/>
                    <a:lstStyle/>
                    <a:p>
                      <a:pPr algn="l"/>
                      <a:r>
                        <a:rPr lang="es-ES" sz="1800" b="1">
                          <a:solidFill>
                            <a:schemeClr val="bg1"/>
                          </a:solidFill>
                        </a:rPr>
                        <a:t>Total</a:t>
                      </a:r>
                      <a:endParaRPr lang="es-ES" sz="1800">
                        <a:solidFill>
                          <a:schemeClr val="bg1"/>
                        </a:solidFill>
                      </a:endParaRP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 b="1">
                          <a:solidFill>
                            <a:schemeClr val="bg1"/>
                          </a:solidFill>
                        </a:rPr>
                        <a:t>31,583</a:t>
                      </a:r>
                      <a:r>
                        <a:rPr lang="es-ES" sz="700" b="0" baseline="30000">
                          <a:solidFill>
                            <a:schemeClr val="bg1"/>
                          </a:solidFill>
                        </a:rPr>
                        <a:t>††</a:t>
                      </a:r>
                      <a:endParaRPr lang="es-ES" sz="1800">
                        <a:solidFill>
                          <a:schemeClr val="bg1"/>
                        </a:solidFill>
                      </a:endParaRP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 b="1">
                          <a:solidFill>
                            <a:schemeClr val="bg1"/>
                          </a:solidFill>
                        </a:rPr>
                        <a:t>(100.0)</a:t>
                      </a:r>
                      <a:endParaRPr lang="es-ES" sz="1800">
                        <a:solidFill>
                          <a:schemeClr val="bg1"/>
                        </a:solidFill>
                      </a:endParaRP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 b="1">
                          <a:solidFill>
                            <a:schemeClr val="bg1"/>
                          </a:solidFill>
                        </a:rPr>
                        <a:t>3,041</a:t>
                      </a:r>
                      <a:endParaRPr lang="es-ES" sz="1800">
                        <a:solidFill>
                          <a:schemeClr val="bg1"/>
                        </a:solidFill>
                      </a:endParaRP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800" b="1" dirty="0">
                          <a:solidFill>
                            <a:schemeClr val="bg1"/>
                          </a:solidFill>
                        </a:rPr>
                        <a:t>(9.6)</a:t>
                      </a:r>
                      <a:endParaRPr lang="es-ES" sz="1800" dirty="0">
                        <a:solidFill>
                          <a:schemeClr val="bg1"/>
                        </a:solidFill>
                      </a:endParaRPr>
                    </a:p>
                  </a:txBody>
                  <a:tcPr marL="31423" marR="31423" marT="31423" marB="314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3 Rectángulo"/>
          <p:cNvSpPr/>
          <p:nvPr/>
        </p:nvSpPr>
        <p:spPr>
          <a:xfrm>
            <a:off x="539552" y="580526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r>
              <a:rPr lang="es-ES" i="1" dirty="0" err="1" smtClean="0"/>
              <a:t>Surveillance</a:t>
            </a:r>
            <a:r>
              <a:rPr lang="es-ES" i="1" dirty="0" smtClean="0"/>
              <a:t> </a:t>
            </a:r>
            <a:r>
              <a:rPr lang="es-ES" i="1" dirty="0" err="1" smtClean="0"/>
              <a:t>Summaries</a:t>
            </a:r>
            <a:endParaRPr lang="es-ES" i="1" dirty="0" smtClean="0"/>
          </a:p>
          <a:p>
            <a:pPr>
              <a:buNone/>
            </a:pPr>
            <a:r>
              <a:rPr lang="es-ES" b="1" dirty="0" err="1" smtClean="0"/>
              <a:t>July</a:t>
            </a:r>
            <a:r>
              <a:rPr lang="es-ES" b="1" dirty="0" smtClean="0"/>
              <a:t> 29, 2011 / 60(SS08);1-19</a:t>
            </a:r>
            <a:endParaRPr lang="es-ES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Uso de los DEA: coste-efectividad</a:t>
            </a:r>
            <a:endParaRPr lang="es-ES" dirty="0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340768"/>
            <a:ext cx="3816424" cy="1374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39552" y="6021288"/>
            <a:ext cx="4392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it-IT" u="sng" dirty="0" smtClean="0"/>
              <a:t>Clin Cardiol.</a:t>
            </a:r>
            <a:r>
              <a:rPr lang="it-IT" dirty="0" smtClean="0"/>
              <a:t> 2010 Jul;33(7):396-9</a:t>
            </a:r>
            <a:endParaRPr lang="es-ES" dirty="0"/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140968"/>
            <a:ext cx="833755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Uso de los DEA: coste-efectividad</a:t>
            </a:r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467544" y="1412776"/>
            <a:ext cx="48965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dirty="0" smtClean="0"/>
              <a:t>Cost-effectiveness of automated external defibrillators in public places: pro</a:t>
            </a:r>
          </a:p>
          <a:p>
            <a:pPr>
              <a:buNone/>
            </a:pPr>
            <a:r>
              <a:rPr lang="en-US" dirty="0" smtClean="0"/>
              <a:t>Gold, Laura </a:t>
            </a:r>
            <a:r>
              <a:rPr lang="en-US" dirty="0" err="1" smtClean="0"/>
              <a:t>S</a:t>
            </a:r>
            <a:r>
              <a:rPr lang="en-US" baseline="30000" dirty="0" err="1" smtClean="0"/>
              <a:t>a,b</a:t>
            </a:r>
            <a:r>
              <a:rPr lang="en-US" dirty="0" smtClean="0"/>
              <a:t>; Eisenberg, </a:t>
            </a:r>
            <a:r>
              <a:rPr lang="en-US" dirty="0" err="1" smtClean="0"/>
              <a:t>Mickey</a:t>
            </a:r>
            <a:r>
              <a:rPr lang="en-US" baseline="30000" dirty="0" err="1" smtClean="0"/>
              <a:t>b,c</a:t>
            </a:r>
            <a:endParaRPr lang="en-US" dirty="0"/>
          </a:p>
        </p:txBody>
      </p:sp>
      <p:sp>
        <p:nvSpPr>
          <p:cNvPr id="4" name="3 Rectángulo"/>
          <p:cNvSpPr/>
          <p:nvPr/>
        </p:nvSpPr>
        <p:spPr>
          <a:xfrm>
            <a:off x="1043608" y="3573016"/>
            <a:ext cx="6984776" cy="138499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US" sz="2800" dirty="0" smtClean="0"/>
              <a:t>Automated external defibrillators appear to be cost-effective in locations with high incidences of cardiac arrest.</a:t>
            </a:r>
            <a:endParaRPr lang="es-ES" sz="2800" dirty="0"/>
          </a:p>
        </p:txBody>
      </p:sp>
      <p:sp>
        <p:nvSpPr>
          <p:cNvPr id="41986" name="AutoShape 2" descr="http://images.journals.lww.com/co-cardiology/XLargeThumb.00001573-200701000-00000.CV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1988" name="AutoShape 4" descr="http://images.journals.lww.com/co-cardiology/XLargeThumb.00001573-200701000-00000.CV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2" cstate="print"/>
          <a:srcRect l="10922" t="29000" r="65453" b="55250"/>
          <a:stretch>
            <a:fillRect/>
          </a:stretch>
        </p:blipFill>
        <p:spPr bwMode="auto">
          <a:xfrm>
            <a:off x="5724128" y="1556792"/>
            <a:ext cx="288032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683568" y="537321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r>
              <a:rPr lang="en-US" dirty="0" smtClean="0"/>
              <a:t>Current Opinion in Cardiology:</a:t>
            </a:r>
          </a:p>
          <a:p>
            <a:pPr>
              <a:buNone/>
            </a:pPr>
            <a:r>
              <a:rPr lang="en-US" dirty="0" smtClean="0"/>
              <a:t>January 2007 - Volume 22 - Issue 1 - p 1–4</a:t>
            </a:r>
            <a:endParaRPr lang="en-US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Legalidad vigente en España</a:t>
            </a:r>
            <a:endParaRPr lang="es-ES" dirty="0"/>
          </a:p>
        </p:txBody>
      </p:sp>
      <p:pic>
        <p:nvPicPr>
          <p:cNvPr id="43010" name="Picture 2" descr="http://blogs.lainformacion.com/strambotic/files/2012/04/500px-Roy_Snyd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700808"/>
            <a:ext cx="4762500" cy="3257550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Leyes y DEA</a:t>
            </a:r>
            <a:endParaRPr lang="es-ES" dirty="0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 b="2121"/>
          <a:stretch>
            <a:fillRect/>
          </a:stretch>
        </p:blipFill>
        <p:spPr bwMode="auto">
          <a:xfrm>
            <a:off x="899592" y="1412776"/>
            <a:ext cx="7359650" cy="2796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221088"/>
            <a:ext cx="8524875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Leyes y DEA</a:t>
            </a:r>
            <a:endParaRPr lang="es-ES" dirty="0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340768"/>
            <a:ext cx="7056784" cy="218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949280"/>
            <a:ext cx="34194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54749" y="3882777"/>
            <a:ext cx="3989251" cy="2975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Leyes y DEA</a:t>
            </a:r>
            <a:endParaRPr lang="es-ES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949280"/>
            <a:ext cx="34194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556792"/>
            <a:ext cx="8275147" cy="3231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Leyes y DEA</a:t>
            </a:r>
            <a:endParaRPr lang="es-ES" dirty="0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340768"/>
            <a:ext cx="7452320" cy="280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949280"/>
            <a:ext cx="34194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Leyes y DEA</a:t>
            </a:r>
            <a:endParaRPr lang="es-ES" dirty="0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484784"/>
            <a:ext cx="7668344" cy="2911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949280"/>
            <a:ext cx="34194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Leyes y DEA</a:t>
            </a:r>
            <a:endParaRPr lang="es-ES" dirty="0"/>
          </a:p>
        </p:txBody>
      </p:sp>
      <p:pic>
        <p:nvPicPr>
          <p:cNvPr id="49154" name="Picture 2" descr="https://encrypted-tbn0.gstatic.com/images?q=tbn:ANd9GcQBWGjbXMvomDqUW370mU2cSXfbq9NCVYtWSkdVSMxR1yM_xwI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196752"/>
            <a:ext cx="4680520" cy="4680520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Leyes y DEA : por </a:t>
            </a:r>
            <a:r>
              <a:rPr lang="es-ES" dirty="0" err="1" smtClean="0"/>
              <a:t>Brugada</a:t>
            </a:r>
            <a:endParaRPr lang="es-ES" dirty="0"/>
          </a:p>
        </p:txBody>
      </p:sp>
      <p:pic>
        <p:nvPicPr>
          <p:cNvPr id="50178" name="Picture 2" descr="https://encrypted-tbn3.gstatic.com/images?q=tbn:ANd9GcSPDWVvj9kbseokQ6_YA6C1wL_OPF5k83TeF4xdzZiLanNmKKH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916832"/>
            <a:ext cx="3575943" cy="3384376"/>
          </a:xfrm>
          <a:prstGeom prst="rect">
            <a:avLst/>
          </a:prstGeom>
          <a:noFill/>
        </p:spPr>
      </p:pic>
      <p:pic>
        <p:nvPicPr>
          <p:cNvPr id="50180" name="Picture 4" descr="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916832"/>
            <a:ext cx="4267200" cy="3384376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¿Aquí acaba todo?</a:t>
            </a:r>
            <a:br>
              <a:rPr lang="es-ES" dirty="0" smtClean="0"/>
            </a:br>
            <a:endParaRPr lang="es-ES" dirty="0"/>
          </a:p>
        </p:txBody>
      </p:sp>
      <p:pic>
        <p:nvPicPr>
          <p:cNvPr id="56322" name="Picture 2" descr="http://upload.wikimedia.org/wikipedia/commons/c/c7/Buenos_Aires_-_Cementerio_de_la_Recoleta_-_200808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340768"/>
            <a:ext cx="6588732" cy="4392488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Donación en asistolia</a:t>
            </a:r>
            <a:endParaRPr lang="es-ES" dirty="0"/>
          </a:p>
        </p:txBody>
      </p:sp>
      <p:pic>
        <p:nvPicPr>
          <p:cNvPr id="3" name="VIDEO COD 0 SUMMA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907704" y="2006842"/>
            <a:ext cx="5472608" cy="3750078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4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Consejo genético     </a:t>
            </a:r>
            <a:r>
              <a:rPr lang="es-ES" dirty="0" err="1" smtClean="0">
                <a:solidFill>
                  <a:srgbClr val="FF0000"/>
                </a:solidFill>
              </a:rPr>
              <a:t>SUMMAgen</a:t>
            </a: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51202" name="Picture 2" descr="http://www.iqb.es/cbasicas/farma/farma01/sec03/canal_de_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988840"/>
            <a:ext cx="2376264" cy="1402748"/>
          </a:xfrm>
          <a:prstGeom prst="rect">
            <a:avLst/>
          </a:prstGeom>
          <a:noFill/>
        </p:spPr>
      </p:pic>
      <p:pic>
        <p:nvPicPr>
          <p:cNvPr id="51204" name="Picture 4" descr="http://www.revespcardiol.org/imatges/25/25v65n09/grande/25v65n09-90150850fig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988840"/>
            <a:ext cx="1728192" cy="1343052"/>
          </a:xfrm>
          <a:prstGeom prst="rect">
            <a:avLst/>
          </a:prstGeom>
          <a:noFill/>
        </p:spPr>
      </p:pic>
      <p:sp>
        <p:nvSpPr>
          <p:cNvPr id="6" name="5 Flecha abajo"/>
          <p:cNvSpPr/>
          <p:nvPr/>
        </p:nvSpPr>
        <p:spPr bwMode="auto">
          <a:xfrm>
            <a:off x="3923928" y="3501008"/>
            <a:ext cx="1080120" cy="631329"/>
          </a:xfrm>
          <a:prstGeom prst="downArrow">
            <a:avLst>
              <a:gd name="adj1" fmla="val 50000"/>
              <a:gd name="adj2" fmla="val 54140"/>
            </a:avLst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55600" marR="0" indent="-355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</a:pPr>
            <a:endParaRPr kumimoji="0" lang="es-ES" sz="2400" b="1" i="0" u="none" strike="noStrike" normalizeH="0" baseline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rbel" pitchFamily="34" charset="0"/>
            </a:endParaRPr>
          </a:p>
        </p:txBody>
      </p:sp>
      <p:pic>
        <p:nvPicPr>
          <p:cNvPr id="51206" name="Picture 6" descr="http://www.somospacientes.com/wp-content/uploads/2014/08/18834_empresa_82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4221088"/>
            <a:ext cx="5040560" cy="1547947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Localización GPS</a:t>
            </a:r>
            <a:endParaRPr lang="es-ES" dirty="0"/>
          </a:p>
        </p:txBody>
      </p:sp>
      <p:pic>
        <p:nvPicPr>
          <p:cNvPr id="53250" name="Picture 2" descr="Interfaz iPhone de AED Locati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340768"/>
            <a:ext cx="3181350" cy="4572000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Registros nacionales y europeos</a:t>
            </a:r>
            <a:endParaRPr lang="es-ES" dirty="0"/>
          </a:p>
        </p:txBody>
      </p:sp>
      <p:pic>
        <p:nvPicPr>
          <p:cNvPr id="1026" name="Picture 2" descr="eureca-noticia-1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3789040"/>
            <a:ext cx="4610100" cy="1733551"/>
          </a:xfrm>
          <a:prstGeom prst="rect">
            <a:avLst/>
          </a:prstGeom>
          <a:noFill/>
        </p:spPr>
      </p:pic>
      <p:pic>
        <p:nvPicPr>
          <p:cNvPr id="1028" name="Picture 4" descr="OHSCAR li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556792"/>
            <a:ext cx="4371914" cy="1224136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Conclusión</a:t>
            </a:r>
            <a:endParaRPr lang="es-ES" dirty="0"/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404664"/>
            <a:ext cx="473640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6165304"/>
            <a:ext cx="32956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83568" y="1484785"/>
            <a:ext cx="8208912" cy="452431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ESLABON MAS DE LA CADENA DE SUPERVIVENCIA</a:t>
            </a:r>
          </a:p>
          <a:p>
            <a:r>
              <a:rPr lang="es-ES" dirty="0" smtClean="0"/>
              <a:t>INCLUIDO EN EL PROGRAMA DE FORMACION DE PRIMEROS INTERVINIENTES</a:t>
            </a:r>
          </a:p>
          <a:p>
            <a:r>
              <a:rPr lang="es-ES" dirty="0" smtClean="0"/>
              <a:t>REGISTRO DE RESULTADOS</a:t>
            </a:r>
          </a:p>
          <a:p>
            <a:r>
              <a:rPr lang="es-ES" dirty="0" smtClean="0"/>
              <a:t>CONSEGUIR UN TIEMPO DE PCR-DF MENOR DE 4 MINUTOS</a:t>
            </a:r>
          </a:p>
          <a:p>
            <a:r>
              <a:rPr lang="es-ES" dirty="0" smtClean="0"/>
              <a:t>SITUARLOS CERCANOS A TELEFONO PARA ACTIVACION DE SEM</a:t>
            </a:r>
          </a:p>
          <a:p>
            <a:r>
              <a:rPr lang="es-ES" dirty="0" smtClean="0"/>
              <a:t>LOCALIZACION</a:t>
            </a:r>
          </a:p>
          <a:p>
            <a:pPr lvl="1"/>
            <a:r>
              <a:rPr lang="es-ES" dirty="0" smtClean="0"/>
              <a:t>% ALTO DE &gt;50 AÑOS</a:t>
            </a:r>
          </a:p>
          <a:p>
            <a:pPr lvl="1"/>
            <a:r>
              <a:rPr lang="es-ES" dirty="0" smtClean="0"/>
              <a:t>EVENTOS CON &gt; 10.000 PERSONAS</a:t>
            </a:r>
          </a:p>
          <a:p>
            <a:pPr lvl="1"/>
            <a:r>
              <a:rPr lang="es-ES" dirty="0" smtClean="0"/>
              <a:t>CENTROS SOCIO-SANIATRIOS</a:t>
            </a:r>
          </a:p>
          <a:p>
            <a:pPr lvl="1"/>
            <a:r>
              <a:rPr lang="es-ES" dirty="0" smtClean="0"/>
              <a:t>LUGARES CON MAYOR INCIDENCIA</a:t>
            </a:r>
            <a:endParaRPr lang="es-ES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dirty="0" smtClean="0"/>
              <a:t>alonso.mateos@salud.madrid.org</a:t>
            </a:r>
            <a:endParaRPr lang="es-ES" dirty="0"/>
          </a:p>
        </p:txBody>
      </p:sp>
      <p:pic>
        <p:nvPicPr>
          <p:cNvPr id="55298" name="Picture 2" descr="Carrera ambulancia vs muer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340768"/>
            <a:ext cx="5715000" cy="4286250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IntroducingPowerPoint2007">
  <a:themeElements>
    <a:clrScheme name="2_IntroducingPowerPoint2007 1">
      <a:dk1>
        <a:srgbClr val="696464"/>
      </a:dk1>
      <a:lt1>
        <a:srgbClr val="FFFFFF"/>
      </a:lt1>
      <a:dk2>
        <a:srgbClr val="000000"/>
      </a:dk2>
      <a:lt2>
        <a:srgbClr val="E9E5DC"/>
      </a:lt2>
      <a:accent1>
        <a:srgbClr val="D34817"/>
      </a:accent1>
      <a:accent2>
        <a:srgbClr val="9B2D1F"/>
      </a:accent2>
      <a:accent3>
        <a:srgbClr val="AAAAAA"/>
      </a:accent3>
      <a:accent4>
        <a:srgbClr val="DADADA"/>
      </a:accent4>
      <a:accent5>
        <a:srgbClr val="E6B1AB"/>
      </a:accent5>
      <a:accent6>
        <a:srgbClr val="8C281B"/>
      </a:accent6>
      <a:hlink>
        <a:srgbClr val="CC9900"/>
      </a:hlink>
      <a:folHlink>
        <a:srgbClr val="96A9A9"/>
      </a:folHlink>
    </a:clrScheme>
    <a:fontScheme name="2_IntroducingPowerPoint2007">
      <a:majorFont>
        <a:latin typeface="Corbel"/>
        <a:ea typeface=""/>
        <a:cs typeface=""/>
      </a:majorFont>
      <a:minorFont>
        <a:latin typeface="Corbe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55600" marR="0" indent="-35560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charset="0"/>
          <a:buChar char="•"/>
          <a:tabLst/>
          <a:defRPr kumimoji="0" lang="es-E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be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55600" marR="0" indent="-35560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charset="0"/>
          <a:buChar char="•"/>
          <a:tabLst/>
          <a:defRPr kumimoji="0" lang="es-E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bel" pitchFamily="34" charset="0"/>
          </a:defRPr>
        </a:defPPr>
      </a:lstStyle>
    </a:lnDef>
  </a:objectDefaults>
  <a:extraClrSchemeLst>
    <a:extraClrScheme>
      <a:clrScheme name="2_IntroducingPowerPoint2007 1">
        <a:dk1>
          <a:srgbClr val="696464"/>
        </a:dk1>
        <a:lt1>
          <a:srgbClr val="FFFFFF"/>
        </a:lt1>
        <a:dk2>
          <a:srgbClr val="000000"/>
        </a:dk2>
        <a:lt2>
          <a:srgbClr val="E9E5DC"/>
        </a:lt2>
        <a:accent1>
          <a:srgbClr val="D34817"/>
        </a:accent1>
        <a:accent2>
          <a:srgbClr val="9B2D1F"/>
        </a:accent2>
        <a:accent3>
          <a:srgbClr val="AAAAAA"/>
        </a:accent3>
        <a:accent4>
          <a:srgbClr val="DADADA"/>
        </a:accent4>
        <a:accent5>
          <a:srgbClr val="E6B1AB"/>
        </a:accent5>
        <a:accent6>
          <a:srgbClr val="8C281B"/>
        </a:accent6>
        <a:hlink>
          <a:srgbClr val="CC9900"/>
        </a:hlink>
        <a:folHlink>
          <a:srgbClr val="96A9A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668</Words>
  <Application>Microsoft Office PowerPoint</Application>
  <PresentationFormat>Presentación en pantalla (4:3)</PresentationFormat>
  <Paragraphs>174</Paragraphs>
  <Slides>37</Slides>
  <Notes>1</Notes>
  <HiddenSlides>0</HiddenSlides>
  <MMClips>2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37</vt:i4>
      </vt:variant>
    </vt:vector>
  </HeadingPairs>
  <TitlesOfParts>
    <vt:vector size="46" baseType="lpstr">
      <vt:lpstr>Arial</vt:lpstr>
      <vt:lpstr>Calibri</vt:lpstr>
      <vt:lpstr>Comic Sans MS</vt:lpstr>
      <vt:lpstr>Corbel</vt:lpstr>
      <vt:lpstr>Helvetica</vt:lpstr>
      <vt:lpstr>Wingdings</vt:lpstr>
      <vt:lpstr>Wingdings 2</vt:lpstr>
      <vt:lpstr>Wingdings 3</vt:lpstr>
      <vt:lpstr>2_IntroducingPowerPoint2007</vt:lpstr>
      <vt:lpstr>USO DEL DESFIBRILADOR AUTOMATICO EN LA MUERTE SUBITA</vt:lpstr>
      <vt:lpstr>Presentación de PowerPoint</vt:lpstr>
      <vt:lpstr>Temas a tratar</vt:lpstr>
      <vt:lpstr>Presentación de PowerPoint</vt:lpstr>
      <vt:lpstr>¿Realmente sirven? </vt:lpstr>
      <vt:lpstr>Presentación de PowerPoint</vt:lpstr>
      <vt:lpstr>Recomendaciones ERC</vt:lpstr>
      <vt:lpstr>Presentación de PowerPoint</vt:lpstr>
      <vt:lpstr>Presentación de PowerPoint</vt:lpstr>
      <vt:lpstr>Presentación de PowerPoint</vt:lpstr>
      <vt:lpstr>Eficacia de los DEA</vt:lpstr>
      <vt:lpstr>Eficacia de los DEA</vt:lpstr>
      <vt:lpstr>Eficacia de los DEA : DF precoz</vt:lpstr>
      <vt:lpstr>Eficacia de los DEA: DF precoz</vt:lpstr>
      <vt:lpstr>Pero realmente ¿ los usamos?</vt:lpstr>
      <vt:lpstr>Uso de los DEA</vt:lpstr>
      <vt:lpstr>Uso de los DEA</vt:lpstr>
      <vt:lpstr>Uso de los DEA</vt:lpstr>
      <vt:lpstr>Uso de los DEA</vt:lpstr>
      <vt:lpstr>Uso de los DEA</vt:lpstr>
      <vt:lpstr>Uso de los DEA: coste-efectividad</vt:lpstr>
      <vt:lpstr>Uso de los DEA: coste-efectividad</vt:lpstr>
      <vt:lpstr>Legalidad vigente en España</vt:lpstr>
      <vt:lpstr>Leyes y DEA</vt:lpstr>
      <vt:lpstr>Leyes y DEA</vt:lpstr>
      <vt:lpstr>Leyes y DEA</vt:lpstr>
      <vt:lpstr>Leyes y DEA</vt:lpstr>
      <vt:lpstr>Leyes y DEA</vt:lpstr>
      <vt:lpstr>Leyes y DEA</vt:lpstr>
      <vt:lpstr>Leyes y DEA : por Brugada</vt:lpstr>
      <vt:lpstr>¿Aquí acaba todo? </vt:lpstr>
      <vt:lpstr>Donación en asistolia</vt:lpstr>
      <vt:lpstr>Consejo genético     SUMMAgen</vt:lpstr>
      <vt:lpstr>Localización GPS</vt:lpstr>
      <vt:lpstr>Registros nacionales y europeos</vt:lpstr>
      <vt:lpstr>Conclusión</vt:lpstr>
      <vt:lpstr>alonso.mateos@salud.madrid.org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16</cp:revision>
  <dcterms:created xsi:type="dcterms:W3CDTF">2007-11-28T13:19:24Z</dcterms:created>
  <dcterms:modified xsi:type="dcterms:W3CDTF">2018-06-11T11:29:41Z</dcterms:modified>
</cp:coreProperties>
</file>