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Lst>
  <p:sldIdLst>
    <p:sldId id="256" r:id="rId6"/>
    <p:sldId id="257" r:id="rId7"/>
    <p:sldId id="259" r:id="rId8"/>
    <p:sldId id="260" r:id="rId9"/>
    <p:sldId id="261" r:id="rId10"/>
    <p:sldId id="262" r:id="rId11"/>
    <p:sldId id="265" r:id="rId12"/>
    <p:sldId id="264" r:id="rId1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p:cViewPr varScale="1">
        <p:scale>
          <a:sx n="90" d="100"/>
          <a:sy n="90" d="100"/>
        </p:scale>
        <p:origin x="52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viewProps" Target="viewProps.xml"/><Relationship Id="rId10" Type="http://schemas.openxmlformats.org/officeDocument/2006/relationships/slide" Target="slides/slide5.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26"/>
    </mc:Choice>
    <mc:Fallback>
      <c:style val="26"/>
    </mc:Fallback>
  </mc:AlternateContent>
  <c:clrMapOvr bg1="lt1" tx1="dk1" bg2="lt2" tx2="dk2" accent1="accent1" accent2="accent2" accent3="accent3" accent4="accent4" accent5="accent5" accent6="accent6" hlink="hlink" folHlink="folHlink"/>
  <c:chart>
    <c:title>
      <c:overlay val="0"/>
    </c:title>
    <c:autoTitleDeleted val="0"/>
    <c:plotArea>
      <c:layout/>
      <c:barChart>
        <c:barDir val="col"/>
        <c:grouping val="clustered"/>
        <c:varyColors val="0"/>
        <c:ser>
          <c:idx val="0"/>
          <c:order val="0"/>
          <c:tx>
            <c:strRef>
              <c:f>Hoja3!$B$1</c:f>
              <c:strCache>
                <c:ptCount val="1"/>
                <c:pt idx="0">
                  <c:v>EtCO2</c:v>
                </c:pt>
              </c:strCache>
            </c:strRef>
          </c:tx>
          <c:invertIfNegative val="0"/>
          <c:cat>
            <c:strRef>
              <c:f>Hoja3!$A$2:$A$3</c:f>
              <c:strCache>
                <c:ptCount val="2"/>
                <c:pt idx="0">
                  <c:v>Injertados</c:v>
                </c:pt>
                <c:pt idx="1">
                  <c:v>No injertados</c:v>
                </c:pt>
              </c:strCache>
            </c:strRef>
          </c:cat>
          <c:val>
            <c:numRef>
              <c:f>Hoja3!$B$2:$B$3</c:f>
              <c:numCache>
                <c:formatCode>General</c:formatCode>
                <c:ptCount val="2"/>
                <c:pt idx="0">
                  <c:v>22.8</c:v>
                </c:pt>
                <c:pt idx="1">
                  <c:v>17.350000000000001</c:v>
                </c:pt>
              </c:numCache>
            </c:numRef>
          </c:val>
          <c:extLst>
            <c:ext xmlns:c16="http://schemas.microsoft.com/office/drawing/2014/chart" uri="{C3380CC4-5D6E-409C-BE32-E72D297353CC}">
              <c16:uniqueId val="{00000000-2656-4746-BB38-8BEF443BC207}"/>
            </c:ext>
          </c:extLst>
        </c:ser>
        <c:dLbls>
          <c:showLegendKey val="0"/>
          <c:showVal val="0"/>
          <c:showCatName val="0"/>
          <c:showSerName val="0"/>
          <c:showPercent val="0"/>
          <c:showBubbleSize val="0"/>
        </c:dLbls>
        <c:gapWidth val="150"/>
        <c:axId val="347233008"/>
        <c:axId val="347232616"/>
      </c:barChart>
      <c:catAx>
        <c:axId val="347233008"/>
        <c:scaling>
          <c:orientation val="minMax"/>
        </c:scaling>
        <c:delete val="0"/>
        <c:axPos val="b"/>
        <c:numFmt formatCode="General" sourceLinked="0"/>
        <c:majorTickMark val="none"/>
        <c:minorTickMark val="none"/>
        <c:tickLblPos val="nextTo"/>
        <c:crossAx val="347232616"/>
        <c:crosses val="autoZero"/>
        <c:auto val="1"/>
        <c:lblAlgn val="ctr"/>
        <c:lblOffset val="100"/>
        <c:noMultiLvlLbl val="0"/>
      </c:catAx>
      <c:valAx>
        <c:axId val="347232616"/>
        <c:scaling>
          <c:orientation val="minMax"/>
          <c:max val="30"/>
        </c:scaling>
        <c:delete val="0"/>
        <c:axPos val="l"/>
        <c:majorGridlines/>
        <c:numFmt formatCode="General" sourceLinked="1"/>
        <c:majorTickMark val="none"/>
        <c:minorTickMark val="none"/>
        <c:tickLblPos val="nextTo"/>
        <c:crossAx val="347233008"/>
        <c:crosses val="autoZero"/>
        <c:crossBetween val="between"/>
      </c:valAx>
      <c:dTable>
        <c:showHorzBorder val="1"/>
        <c:showVertBorder val="1"/>
        <c:showOutline val="1"/>
        <c:showKeys val="1"/>
      </c:dTable>
      <c:spPr>
        <a:noFill/>
        <a:ln w="25400">
          <a:noFill/>
        </a:ln>
      </c:spPr>
    </c:plotArea>
    <c:legend>
      <c:legendPos val="r"/>
      <c:overlay val="0"/>
    </c:legend>
    <c:plotVisOnly val="1"/>
    <c:dispBlanksAs val="gap"/>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v>SI</c:v>
          </c:tx>
          <c:invertIfNegative val="0"/>
          <c:dPt>
            <c:idx val="0"/>
            <c:invertIfNegative val="0"/>
            <c:bubble3D val="0"/>
            <c:spPr>
              <a:solidFill>
                <a:schemeClr val="tx2">
                  <a:lumMod val="60000"/>
                  <a:lumOff val="40000"/>
                </a:schemeClr>
              </a:solidFill>
            </c:spPr>
            <c:extLst>
              <c:ext xmlns:c16="http://schemas.microsoft.com/office/drawing/2014/chart" uri="{C3380CC4-5D6E-409C-BE32-E72D297353CC}">
                <c16:uniqueId val="{00000001-CE9D-4612-BA84-6A20B642FA5B}"/>
              </c:ext>
            </c:extLst>
          </c:dPt>
          <c:dPt>
            <c:idx val="1"/>
            <c:invertIfNegative val="0"/>
            <c:bubble3D val="0"/>
            <c:spPr>
              <a:solidFill>
                <a:schemeClr val="tx2">
                  <a:lumMod val="60000"/>
                  <a:lumOff val="40000"/>
                </a:schemeClr>
              </a:solidFill>
            </c:spPr>
            <c:extLst>
              <c:ext xmlns:c16="http://schemas.microsoft.com/office/drawing/2014/chart" uri="{C3380CC4-5D6E-409C-BE32-E72D297353CC}">
                <c16:uniqueId val="{00000003-CE9D-4612-BA84-6A20B642FA5B}"/>
              </c:ext>
            </c:extLst>
          </c:dPt>
          <c:dPt>
            <c:idx val="2"/>
            <c:invertIfNegative val="0"/>
            <c:bubble3D val="0"/>
            <c:spPr>
              <a:solidFill>
                <a:schemeClr val="accent6">
                  <a:lumMod val="75000"/>
                </a:schemeClr>
              </a:solidFill>
            </c:spPr>
            <c:extLst>
              <c:ext xmlns:c16="http://schemas.microsoft.com/office/drawing/2014/chart" uri="{C3380CC4-5D6E-409C-BE32-E72D297353CC}">
                <c16:uniqueId val="{00000005-CE9D-4612-BA84-6A20B642FA5B}"/>
              </c:ext>
            </c:extLst>
          </c:dPt>
          <c:dPt>
            <c:idx val="3"/>
            <c:invertIfNegative val="0"/>
            <c:bubble3D val="0"/>
            <c:spPr>
              <a:solidFill>
                <a:schemeClr val="accent6">
                  <a:lumMod val="75000"/>
                </a:schemeClr>
              </a:solidFill>
            </c:spPr>
            <c:extLst>
              <c:ext xmlns:c16="http://schemas.microsoft.com/office/drawing/2014/chart" uri="{C3380CC4-5D6E-409C-BE32-E72D297353CC}">
                <c16:uniqueId val="{00000007-CE9D-4612-BA84-6A20B642FA5B}"/>
              </c:ext>
            </c:extLst>
          </c:dPt>
          <c:dPt>
            <c:idx val="4"/>
            <c:invertIfNegative val="0"/>
            <c:bubble3D val="0"/>
            <c:spPr>
              <a:solidFill>
                <a:schemeClr val="accent3">
                  <a:lumMod val="75000"/>
                </a:schemeClr>
              </a:solidFill>
            </c:spPr>
            <c:extLst>
              <c:ext xmlns:c16="http://schemas.microsoft.com/office/drawing/2014/chart" uri="{C3380CC4-5D6E-409C-BE32-E72D297353CC}">
                <c16:uniqueId val="{00000009-CE9D-4612-BA84-6A20B642FA5B}"/>
              </c:ext>
            </c:extLst>
          </c:dPt>
          <c:dPt>
            <c:idx val="5"/>
            <c:invertIfNegative val="0"/>
            <c:bubble3D val="0"/>
            <c:spPr>
              <a:solidFill>
                <a:schemeClr val="accent3">
                  <a:lumMod val="75000"/>
                </a:schemeClr>
              </a:solidFill>
            </c:spPr>
            <c:extLst>
              <c:ext xmlns:c16="http://schemas.microsoft.com/office/drawing/2014/chart" uri="{C3380CC4-5D6E-409C-BE32-E72D297353CC}">
                <c16:uniqueId val="{0000000B-CE9D-4612-BA84-6A20B642FA5B}"/>
              </c:ext>
            </c:extLst>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Hoja1!$A$20:$A$25</c:f>
              <c:strCache>
                <c:ptCount val="6"/>
                <c:pt idx="0">
                  <c:v>Inicial</c:v>
                </c:pt>
                <c:pt idx="1">
                  <c:v>Transferencia</c:v>
                </c:pt>
                <c:pt idx="2">
                  <c:v>Inicial</c:v>
                </c:pt>
                <c:pt idx="3">
                  <c:v>Transferencia</c:v>
                </c:pt>
                <c:pt idx="4">
                  <c:v>Inicial</c:v>
                </c:pt>
                <c:pt idx="5">
                  <c:v>Transferencia</c:v>
                </c:pt>
              </c:strCache>
            </c:strRef>
          </c:cat>
          <c:val>
            <c:numRef>
              <c:f>Hoja1!$H$2:$H$7</c:f>
              <c:numCache>
                <c:formatCode>General</c:formatCode>
                <c:ptCount val="6"/>
                <c:pt idx="0">
                  <c:v>55</c:v>
                </c:pt>
                <c:pt idx="1">
                  <c:v>29</c:v>
                </c:pt>
                <c:pt idx="2">
                  <c:v>27.4</c:v>
                </c:pt>
                <c:pt idx="3">
                  <c:v>19</c:v>
                </c:pt>
                <c:pt idx="4">
                  <c:v>23.9</c:v>
                </c:pt>
                <c:pt idx="5">
                  <c:v>18.100000000000001</c:v>
                </c:pt>
              </c:numCache>
            </c:numRef>
          </c:val>
          <c:extLst>
            <c:ext xmlns:c16="http://schemas.microsoft.com/office/drawing/2014/chart" uri="{C3380CC4-5D6E-409C-BE32-E72D297353CC}">
              <c16:uniqueId val="{0000000C-CE9D-4612-BA84-6A20B642FA5B}"/>
            </c:ext>
          </c:extLst>
        </c:ser>
        <c:ser>
          <c:idx val="1"/>
          <c:order val="1"/>
          <c:tx>
            <c:v>NO</c:v>
          </c:tx>
          <c:invertIfNegative val="0"/>
          <c:dPt>
            <c:idx val="0"/>
            <c:invertIfNegative val="0"/>
            <c:bubble3D val="0"/>
            <c:spPr>
              <a:solidFill>
                <a:schemeClr val="tx2">
                  <a:lumMod val="20000"/>
                  <a:lumOff val="80000"/>
                </a:schemeClr>
              </a:solidFill>
            </c:spPr>
            <c:extLst>
              <c:ext xmlns:c16="http://schemas.microsoft.com/office/drawing/2014/chart" uri="{C3380CC4-5D6E-409C-BE32-E72D297353CC}">
                <c16:uniqueId val="{0000000E-CE9D-4612-BA84-6A20B642FA5B}"/>
              </c:ext>
            </c:extLst>
          </c:dPt>
          <c:dPt>
            <c:idx val="1"/>
            <c:invertIfNegative val="0"/>
            <c:bubble3D val="0"/>
            <c:spPr>
              <a:solidFill>
                <a:schemeClr val="accent1">
                  <a:lumMod val="40000"/>
                  <a:lumOff val="60000"/>
                </a:schemeClr>
              </a:solidFill>
            </c:spPr>
            <c:extLst>
              <c:ext xmlns:c16="http://schemas.microsoft.com/office/drawing/2014/chart" uri="{C3380CC4-5D6E-409C-BE32-E72D297353CC}">
                <c16:uniqueId val="{00000010-CE9D-4612-BA84-6A20B642FA5B}"/>
              </c:ext>
            </c:extLst>
          </c:dPt>
          <c:dPt>
            <c:idx val="2"/>
            <c:invertIfNegative val="0"/>
            <c:bubble3D val="0"/>
            <c:spPr>
              <a:solidFill>
                <a:schemeClr val="accent6">
                  <a:lumMod val="40000"/>
                  <a:lumOff val="60000"/>
                </a:schemeClr>
              </a:solidFill>
            </c:spPr>
            <c:extLst>
              <c:ext xmlns:c16="http://schemas.microsoft.com/office/drawing/2014/chart" uri="{C3380CC4-5D6E-409C-BE32-E72D297353CC}">
                <c16:uniqueId val="{00000012-CE9D-4612-BA84-6A20B642FA5B}"/>
              </c:ext>
            </c:extLst>
          </c:dPt>
          <c:dPt>
            <c:idx val="3"/>
            <c:invertIfNegative val="0"/>
            <c:bubble3D val="0"/>
            <c:spPr>
              <a:solidFill>
                <a:schemeClr val="accent6">
                  <a:lumMod val="40000"/>
                  <a:lumOff val="60000"/>
                </a:schemeClr>
              </a:solidFill>
            </c:spPr>
            <c:extLst>
              <c:ext xmlns:c16="http://schemas.microsoft.com/office/drawing/2014/chart" uri="{C3380CC4-5D6E-409C-BE32-E72D297353CC}">
                <c16:uniqueId val="{00000014-CE9D-4612-BA84-6A20B642FA5B}"/>
              </c:ext>
            </c:extLst>
          </c:dPt>
          <c:dPt>
            <c:idx val="4"/>
            <c:invertIfNegative val="0"/>
            <c:bubble3D val="0"/>
            <c:spPr>
              <a:solidFill>
                <a:schemeClr val="accent3">
                  <a:lumMod val="40000"/>
                  <a:lumOff val="60000"/>
                </a:schemeClr>
              </a:solidFill>
            </c:spPr>
            <c:extLst>
              <c:ext xmlns:c16="http://schemas.microsoft.com/office/drawing/2014/chart" uri="{C3380CC4-5D6E-409C-BE32-E72D297353CC}">
                <c16:uniqueId val="{00000016-CE9D-4612-BA84-6A20B642FA5B}"/>
              </c:ext>
            </c:extLst>
          </c:dPt>
          <c:dPt>
            <c:idx val="5"/>
            <c:invertIfNegative val="0"/>
            <c:bubble3D val="0"/>
            <c:spPr>
              <a:solidFill>
                <a:schemeClr val="accent3">
                  <a:lumMod val="40000"/>
                  <a:lumOff val="60000"/>
                </a:schemeClr>
              </a:solidFill>
            </c:spPr>
            <c:extLst>
              <c:ext xmlns:c16="http://schemas.microsoft.com/office/drawing/2014/chart" uri="{C3380CC4-5D6E-409C-BE32-E72D297353CC}">
                <c16:uniqueId val="{00000018-CE9D-4612-BA84-6A20B642FA5B}"/>
              </c:ext>
            </c:extLst>
          </c:dPt>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Hoja1!$A$20:$A$25</c:f>
              <c:strCache>
                <c:ptCount val="6"/>
                <c:pt idx="0">
                  <c:v>Inicial</c:v>
                </c:pt>
                <c:pt idx="1">
                  <c:v>Transferencia</c:v>
                </c:pt>
                <c:pt idx="2">
                  <c:v>Inicial</c:v>
                </c:pt>
                <c:pt idx="3">
                  <c:v>Transferencia</c:v>
                </c:pt>
                <c:pt idx="4">
                  <c:v>Inicial</c:v>
                </c:pt>
                <c:pt idx="5">
                  <c:v>Transferencia</c:v>
                </c:pt>
              </c:strCache>
            </c:strRef>
          </c:cat>
          <c:val>
            <c:numRef>
              <c:f>Hoja1!$I$2:$I$7</c:f>
              <c:numCache>
                <c:formatCode>General</c:formatCode>
                <c:ptCount val="6"/>
                <c:pt idx="0">
                  <c:v>26.8</c:v>
                </c:pt>
                <c:pt idx="1">
                  <c:v>20.2</c:v>
                </c:pt>
                <c:pt idx="2">
                  <c:v>24.6</c:v>
                </c:pt>
                <c:pt idx="3">
                  <c:v>26.3</c:v>
                </c:pt>
                <c:pt idx="4">
                  <c:v>30.1</c:v>
                </c:pt>
                <c:pt idx="5">
                  <c:v>22.1</c:v>
                </c:pt>
              </c:numCache>
            </c:numRef>
          </c:val>
          <c:extLst>
            <c:ext xmlns:c16="http://schemas.microsoft.com/office/drawing/2014/chart" uri="{C3380CC4-5D6E-409C-BE32-E72D297353CC}">
              <c16:uniqueId val="{00000019-CE9D-4612-BA84-6A20B642FA5B}"/>
            </c:ext>
          </c:extLst>
        </c:ser>
        <c:dLbls>
          <c:showLegendKey val="0"/>
          <c:showVal val="1"/>
          <c:showCatName val="0"/>
          <c:showSerName val="0"/>
          <c:showPercent val="0"/>
          <c:showBubbleSize val="0"/>
        </c:dLbls>
        <c:gapWidth val="150"/>
        <c:shape val="box"/>
        <c:axId val="358550056"/>
        <c:axId val="358549664"/>
        <c:axId val="0"/>
      </c:bar3DChart>
      <c:catAx>
        <c:axId val="358550056"/>
        <c:scaling>
          <c:orientation val="minMax"/>
        </c:scaling>
        <c:delete val="0"/>
        <c:axPos val="b"/>
        <c:numFmt formatCode="General" sourceLinked="0"/>
        <c:majorTickMark val="out"/>
        <c:minorTickMark val="none"/>
        <c:tickLblPos val="nextTo"/>
        <c:crossAx val="358549664"/>
        <c:crosses val="autoZero"/>
        <c:auto val="1"/>
        <c:lblAlgn val="ctr"/>
        <c:lblOffset val="100"/>
        <c:noMultiLvlLbl val="0"/>
      </c:catAx>
      <c:valAx>
        <c:axId val="358549664"/>
        <c:scaling>
          <c:orientation val="minMax"/>
        </c:scaling>
        <c:delete val="0"/>
        <c:axPos val="l"/>
        <c:majorGridlines/>
        <c:title>
          <c:tx>
            <c:rich>
              <a:bodyPr rot="-5400000" vert="horz"/>
              <a:lstStyle/>
              <a:p>
                <a:pPr>
                  <a:defRPr sz="1400"/>
                </a:pPr>
                <a:r>
                  <a:rPr lang="es-ES" sz="1400"/>
                  <a:t>Capnometría media</a:t>
                </a:r>
              </a:p>
            </c:rich>
          </c:tx>
          <c:overlay val="0"/>
        </c:title>
        <c:numFmt formatCode="General" sourceLinked="1"/>
        <c:majorTickMark val="out"/>
        <c:minorTickMark val="none"/>
        <c:tickLblPos val="nextTo"/>
        <c:crossAx val="358550056"/>
        <c:crosses val="autoZero"/>
        <c:crossBetween val="between"/>
      </c:valAx>
    </c:plotArea>
    <c:plotVisOnly val="1"/>
    <c:dispBlanksAs val="gap"/>
    <c:showDLblsOverMax val="0"/>
  </c:chart>
  <c:externalData r:id="rId2">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p>
            <a:fld id="{21A82FF5-5693-4DF2-B6A9-E72205433A8D}" type="datetimeFigureOut">
              <a:rPr lang="es-ES" smtClean="0"/>
              <a:t>21/01/2020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598185F-F0C7-4322-B59E-0691A66651FD}" type="slidenum">
              <a:rPr lang="es-ES" smtClean="0"/>
              <a:t>‹Nº›</a:t>
            </a:fld>
            <a:endParaRPr lang="es-ES"/>
          </a:p>
        </p:txBody>
      </p:sp>
    </p:spTree>
    <p:extLst>
      <p:ext uri="{BB962C8B-B14F-4D97-AF65-F5344CB8AC3E}">
        <p14:creationId xmlns:p14="http://schemas.microsoft.com/office/powerpoint/2010/main" val="4732136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t>21/01/2020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598185F-F0C7-4322-B59E-0691A66651FD}" type="slidenum">
              <a:rPr lang="es-ES" smtClean="0"/>
              <a:t>‹Nº›</a:t>
            </a:fld>
            <a:endParaRPr lang="es-ES"/>
          </a:p>
        </p:txBody>
      </p:sp>
    </p:spTree>
    <p:extLst>
      <p:ext uri="{BB962C8B-B14F-4D97-AF65-F5344CB8AC3E}">
        <p14:creationId xmlns:p14="http://schemas.microsoft.com/office/powerpoint/2010/main" val="39570367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21A82FF5-5693-4DF2-B6A9-E72205433A8D}" type="datetimeFigureOut">
              <a:rPr lang="es-ES" smtClean="0"/>
              <a:t>21/01/2020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598185F-F0C7-4322-B59E-0691A66651FD}" type="slidenum">
              <a:rPr lang="es-ES" smtClean="0"/>
              <a:t>‹Nº›</a:t>
            </a:fld>
            <a:endParaRPr lang="es-ES"/>
          </a:p>
        </p:txBody>
      </p:sp>
    </p:spTree>
    <p:extLst>
      <p:ext uri="{BB962C8B-B14F-4D97-AF65-F5344CB8AC3E}">
        <p14:creationId xmlns:p14="http://schemas.microsoft.com/office/powerpoint/2010/main" val="129735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fld id="{21A82FF5-5693-4DF2-B6A9-E72205433A8D}" type="datetimeFigureOut">
              <a:rPr lang="es-ES" smtClean="0"/>
              <a:t>21/01/2020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598185F-F0C7-4322-B59E-0691A66651FD}" type="slidenum">
              <a:rPr lang="es-ES" smtClean="0"/>
              <a:t>‹Nº›</a:t>
            </a:fld>
            <a:endParaRPr lang="es-ES"/>
          </a:p>
        </p:txBody>
      </p:sp>
    </p:spTree>
    <p:extLst>
      <p:ext uri="{BB962C8B-B14F-4D97-AF65-F5344CB8AC3E}">
        <p14:creationId xmlns:p14="http://schemas.microsoft.com/office/powerpoint/2010/main" val="1471610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p>
            <a:fld id="{21A82FF5-5693-4DF2-B6A9-E72205433A8D}" type="datetimeFigureOut">
              <a:rPr lang="es-ES" smtClean="0"/>
              <a:t>21/01/2020</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D598185F-F0C7-4322-B59E-0691A66651FD}" type="slidenum">
              <a:rPr lang="es-ES" smtClean="0"/>
              <a:t>‹Nº›</a:t>
            </a:fld>
            <a:endParaRPr lang="es-ES"/>
          </a:p>
        </p:txBody>
      </p:sp>
    </p:spTree>
    <p:extLst>
      <p:ext uri="{BB962C8B-B14F-4D97-AF65-F5344CB8AC3E}">
        <p14:creationId xmlns:p14="http://schemas.microsoft.com/office/powerpoint/2010/main" val="3222667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fld id="{21A82FF5-5693-4DF2-B6A9-E72205433A8D}" type="datetimeFigureOut">
              <a:rPr lang="es-ES" smtClean="0"/>
              <a:t>21/01/2020</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D598185F-F0C7-4322-B59E-0691A66651FD}" type="slidenum">
              <a:rPr lang="es-ES" smtClean="0"/>
              <a:t>‹Nº›</a:t>
            </a:fld>
            <a:endParaRPr lang="es-ES"/>
          </a:p>
        </p:txBody>
      </p:sp>
    </p:spTree>
    <p:extLst>
      <p:ext uri="{BB962C8B-B14F-4D97-AF65-F5344CB8AC3E}">
        <p14:creationId xmlns:p14="http://schemas.microsoft.com/office/powerpoint/2010/main" val="1992225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1A82FF5-5693-4DF2-B6A9-E72205433A8D}" type="datetimeFigureOut">
              <a:rPr lang="es-ES" smtClean="0"/>
              <a:t>21/01/2020</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D598185F-F0C7-4322-B59E-0691A66651FD}" type="slidenum">
              <a:rPr lang="es-ES" smtClean="0"/>
              <a:t>‹Nº›</a:t>
            </a:fld>
            <a:endParaRPr lang="es-ES"/>
          </a:p>
        </p:txBody>
      </p:sp>
    </p:spTree>
    <p:extLst>
      <p:ext uri="{BB962C8B-B14F-4D97-AF65-F5344CB8AC3E}">
        <p14:creationId xmlns:p14="http://schemas.microsoft.com/office/powerpoint/2010/main" val="25164283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1A82FF5-5693-4DF2-B6A9-E72205433A8D}" type="datetimeFigureOut">
              <a:rPr lang="es-ES" smtClean="0"/>
              <a:t>21/01/2020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598185F-F0C7-4322-B59E-0691A66651FD}" type="slidenum">
              <a:rPr lang="es-ES" smtClean="0"/>
              <a:t>‹Nº›</a:t>
            </a:fld>
            <a:endParaRPr lang="es-ES"/>
          </a:p>
        </p:txBody>
      </p:sp>
    </p:spTree>
    <p:extLst>
      <p:ext uri="{BB962C8B-B14F-4D97-AF65-F5344CB8AC3E}">
        <p14:creationId xmlns:p14="http://schemas.microsoft.com/office/powerpoint/2010/main" val="1578129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1A82FF5-5693-4DF2-B6A9-E72205433A8D}" type="datetimeFigureOut">
              <a:rPr lang="es-ES" smtClean="0"/>
              <a:t>21/01/2020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598185F-F0C7-4322-B59E-0691A66651FD}" type="slidenum">
              <a:rPr lang="es-ES" smtClean="0"/>
              <a:t>‹Nº›</a:t>
            </a:fld>
            <a:endParaRPr lang="es-ES"/>
          </a:p>
        </p:txBody>
      </p:sp>
    </p:spTree>
    <p:extLst>
      <p:ext uri="{BB962C8B-B14F-4D97-AF65-F5344CB8AC3E}">
        <p14:creationId xmlns:p14="http://schemas.microsoft.com/office/powerpoint/2010/main" val="3665262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t>21/01/2020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598185F-F0C7-4322-B59E-0691A66651FD}" type="slidenum">
              <a:rPr lang="es-ES" smtClean="0"/>
              <a:t>‹Nº›</a:t>
            </a:fld>
            <a:endParaRPr lang="es-ES"/>
          </a:p>
        </p:txBody>
      </p:sp>
    </p:spTree>
    <p:extLst>
      <p:ext uri="{BB962C8B-B14F-4D97-AF65-F5344CB8AC3E}">
        <p14:creationId xmlns:p14="http://schemas.microsoft.com/office/powerpoint/2010/main" val="3284572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t>21/01/2020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598185F-F0C7-4322-B59E-0691A66651FD}" type="slidenum">
              <a:rPr lang="es-ES" smtClean="0"/>
              <a:t>‹Nº›</a:t>
            </a:fld>
            <a:endParaRPr lang="es-ES"/>
          </a:p>
        </p:txBody>
      </p:sp>
    </p:spTree>
    <p:extLst>
      <p:ext uri="{BB962C8B-B14F-4D97-AF65-F5344CB8AC3E}">
        <p14:creationId xmlns:p14="http://schemas.microsoft.com/office/powerpoint/2010/main" val="39268468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007572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855791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7705388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740143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ES">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91604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ES">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88016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ES">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28406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0395091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9002103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2453614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954349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007572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855791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7705388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7401430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ES">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91604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ES">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8801647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ES">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284066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0395091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9002103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2453614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954349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007572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855791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77053880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7401430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ES">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91604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ES">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8801647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ES">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284066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03950919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9002103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24536146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9543497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0075722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8557916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77053880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74014305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ES">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916049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ES">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8801647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ES">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2840668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03950919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90021035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24536146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95434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A82FF5-5693-4DF2-B6A9-E72205433A8D}" type="datetimeFigureOut">
              <a:rPr lang="es-ES" smtClean="0"/>
              <a:t>21/01/2020</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98185F-F0C7-4322-B59E-0691A66651FD}" type="slidenum">
              <a:rPr lang="es-ES" smtClean="0"/>
              <a:t>‹Nº›</a:t>
            </a:fld>
            <a:endParaRPr lang="es-ES"/>
          </a:p>
        </p:txBody>
      </p:sp>
    </p:spTree>
    <p:extLst>
      <p:ext uri="{BB962C8B-B14F-4D97-AF65-F5344CB8AC3E}">
        <p14:creationId xmlns:p14="http://schemas.microsoft.com/office/powerpoint/2010/main" val="1078477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6009795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6009795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60097952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A82FF5-5693-4DF2-B6A9-E72205433A8D}" type="datetimeFigureOut">
              <a:rPr lang="es-ES" smtClean="0">
                <a:solidFill>
                  <a:prstClr val="black">
                    <a:tint val="75000"/>
                  </a:prstClr>
                </a:solidFill>
              </a:rPr>
              <a:pPr/>
              <a:t>21/01/2020</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98185F-F0C7-4322-B59E-0691A66651F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60097952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8.xml"/><Relationship Id="rId5" Type="http://schemas.openxmlformats.org/officeDocument/2006/relationships/image" Target="../media/image7.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9.xml"/><Relationship Id="rId5" Type="http://schemas.openxmlformats.org/officeDocument/2006/relationships/image" Target="../media/image7.png"/><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 Id="rId5" Type="http://schemas.openxmlformats.org/officeDocument/2006/relationships/image" Target="../media/image7.png"/><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8138" y="155591"/>
            <a:ext cx="6596062" cy="18499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6 Título"/>
          <p:cNvSpPr txBox="1">
            <a:spLocks noGrp="1"/>
          </p:cNvSpPr>
          <p:nvPr>
            <p:ph type="ctrTitle"/>
          </p:nvPr>
        </p:nvSpPr>
        <p:spPr>
          <a:xfrm>
            <a:off x="1380067" y="1939217"/>
            <a:ext cx="10541000" cy="120032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ES" sz="3600" b="1" i="0" u="none" strike="noStrike" kern="0" cap="none" spc="0" normalizeH="0" baseline="0" noProof="0" dirty="0">
                <a:ln>
                  <a:noFill/>
                </a:ln>
                <a:solidFill>
                  <a:sysClr val="windowText" lastClr="000000"/>
                </a:solidFill>
                <a:effectLst/>
                <a:uLnTx/>
                <a:uFillTx/>
              </a:rPr>
              <a:t>La </a:t>
            </a:r>
            <a:r>
              <a:rPr kumimoji="0" lang="es-ES" sz="3600" b="1" i="0" u="none" strike="noStrike" kern="0" cap="none" spc="0" normalizeH="0" baseline="0" noProof="0" dirty="0" err="1">
                <a:ln>
                  <a:noFill/>
                </a:ln>
                <a:solidFill>
                  <a:sysClr val="windowText" lastClr="000000"/>
                </a:solidFill>
                <a:effectLst/>
                <a:uLnTx/>
                <a:uFillTx/>
              </a:rPr>
              <a:t>capnomet</a:t>
            </a:r>
            <a:r>
              <a:rPr lang="es-ES" sz="3600" b="1" kern="0" dirty="0">
                <a:solidFill>
                  <a:sysClr val="windowText" lastClr="000000"/>
                </a:solidFill>
              </a:rPr>
              <a:t>ría como indicador de evolución de injerto renal de Donación tipo </a:t>
            </a:r>
            <a:r>
              <a:rPr lang="es-ES" sz="3600" b="1" kern="0" dirty="0" err="1">
                <a:solidFill>
                  <a:sysClr val="windowText" lastClr="000000"/>
                </a:solidFill>
              </a:rPr>
              <a:t>IIa</a:t>
            </a:r>
            <a:endParaRPr kumimoji="0" lang="es-ES" sz="3600" b="1" i="0" u="none" strike="noStrike" kern="0" cap="none" spc="0" normalizeH="0" baseline="0" noProof="0" dirty="0">
              <a:ln>
                <a:noFill/>
              </a:ln>
              <a:solidFill>
                <a:sysClr val="windowText" lastClr="000000"/>
              </a:solidFill>
              <a:effectLst/>
              <a:uLnTx/>
              <a:uFillTx/>
            </a:endParaRPr>
          </a:p>
        </p:txBody>
      </p:sp>
      <p:sp>
        <p:nvSpPr>
          <p:cNvPr id="8" name="4 Subtítulo"/>
          <p:cNvSpPr txBox="1">
            <a:spLocks/>
          </p:cNvSpPr>
          <p:nvPr/>
        </p:nvSpPr>
        <p:spPr>
          <a:xfrm>
            <a:off x="1888837" y="3194301"/>
            <a:ext cx="9888296" cy="1200329"/>
          </a:xfrm>
          <a:prstGeom prst="rect">
            <a:avLst/>
          </a:prstGeom>
          <a:noFill/>
        </p:spPr>
        <p:txBody>
          <a:bodyPr vert="horz" wrap="square" lIns="91440" tIns="45720" rIns="91440" bIns="45720" rtlCol="0">
            <a:sp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b="0" i="0" u="none" strike="noStrike" kern="0" cap="none" spc="0" normalizeH="0" baseline="0" noProof="0" dirty="0">
                <a:ln>
                  <a:noFill/>
                </a:ln>
                <a:solidFill>
                  <a:sysClr val="windowText" lastClr="000000"/>
                </a:solidFill>
                <a:effectLst/>
                <a:uLnTx/>
                <a:uFillTx/>
                <a:latin typeface="Calibri" panose="020F0502020204030204"/>
                <a:ea typeface="+mn-ea"/>
                <a:cs typeface="+mn-cs"/>
              </a:rPr>
              <a:t>A. Villar Arias, A. Mateos Rodríguez, D. Varillas Delgado, C. Rubio Chacón, A.</a:t>
            </a:r>
            <a:r>
              <a:rPr kumimoji="0" lang="es-ES" b="0" i="0" u="none" strike="noStrike" kern="0" cap="none" spc="0" normalizeH="0" noProof="0" dirty="0">
                <a:ln>
                  <a:noFill/>
                </a:ln>
                <a:solidFill>
                  <a:sysClr val="windowText" lastClr="000000"/>
                </a:solidFill>
                <a:effectLst/>
                <a:uLnTx/>
                <a:uFillTx/>
                <a:latin typeface="Calibri" panose="020F0502020204030204"/>
                <a:ea typeface="+mn-ea"/>
                <a:cs typeface="+mn-cs"/>
              </a:rPr>
              <a:t> Amado Belmonte y F. del Río Gallegos</a:t>
            </a:r>
            <a:r>
              <a:rPr kumimoji="0" lang="es-ES" b="0" i="0" u="none" strike="noStrike" kern="0" cap="none" spc="0" normalizeH="0" baseline="0" noProof="0" dirty="0">
                <a:ln>
                  <a:noFill/>
                </a:ln>
                <a:solidFill>
                  <a:sysClr val="windowText" lastClr="000000"/>
                </a:solidFill>
                <a:effectLst/>
                <a:uLnTx/>
                <a:uFillTx/>
                <a:latin typeface="Calibri" panose="020F0502020204030204"/>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b="0" i="0" u="none" strike="noStrike" kern="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89310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9762" y="5753566"/>
            <a:ext cx="3932238" cy="1104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1 Título"/>
          <p:cNvSpPr txBox="1">
            <a:spLocks/>
          </p:cNvSpPr>
          <p:nvPr/>
        </p:nvSpPr>
        <p:spPr>
          <a:xfrm>
            <a:off x="355537" y="925656"/>
            <a:ext cx="10972800" cy="1143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s-ES" sz="3200" b="1" dirty="0">
                <a:solidFill>
                  <a:sysClr val="windowText" lastClr="000000"/>
                </a:solidFill>
                <a:latin typeface="Calibri"/>
              </a:rPr>
              <a:t>1. Introducción</a:t>
            </a:r>
          </a:p>
        </p:txBody>
      </p:sp>
      <p:sp>
        <p:nvSpPr>
          <p:cNvPr id="7" name="6 Rectángulo"/>
          <p:cNvSpPr/>
          <p:nvPr/>
        </p:nvSpPr>
        <p:spPr>
          <a:xfrm>
            <a:off x="521791" y="2073778"/>
            <a:ext cx="10090790" cy="3831818"/>
          </a:xfrm>
          <a:prstGeom prst="rect">
            <a:avLst/>
          </a:prstGeom>
        </p:spPr>
        <p:txBody>
          <a:bodyPr wrap="square">
            <a:spAutoFit/>
          </a:bodyPr>
          <a:lstStyle/>
          <a:p>
            <a:pPr marL="285750" indent="-285750">
              <a:lnSpc>
                <a:spcPct val="150000"/>
              </a:lnSpc>
              <a:buFont typeface="Arial" panose="020B0604020202020204" pitchFamily="34" charset="0"/>
              <a:buChar char="•"/>
              <a:defRPr/>
            </a:pPr>
            <a:r>
              <a:rPr lang="es-ES" dirty="0"/>
              <a:t>La evaluación de todo paciente potencial donante de órganos conlleva una serie de pruebas y marcadores para valorar su idoneidad, especialmente en aquellos órganos obtenidos de donantes en asistolia no controlada o tipo </a:t>
            </a:r>
            <a:r>
              <a:rPr lang="es-ES" dirty="0" err="1"/>
              <a:t>IIa</a:t>
            </a:r>
            <a:r>
              <a:rPr lang="es-ES" dirty="0"/>
              <a:t>. </a:t>
            </a:r>
          </a:p>
          <a:p>
            <a:pPr marL="285750" indent="-285750">
              <a:lnSpc>
                <a:spcPct val="150000"/>
              </a:lnSpc>
              <a:buFont typeface="Arial" panose="020B0604020202020204" pitchFamily="34" charset="0"/>
              <a:buChar char="•"/>
              <a:defRPr/>
            </a:pPr>
            <a:r>
              <a:rPr lang="es-ES" dirty="0"/>
              <a:t>La </a:t>
            </a:r>
            <a:r>
              <a:rPr lang="es-ES" dirty="0" err="1"/>
              <a:t>capnometría</a:t>
            </a:r>
            <a:r>
              <a:rPr lang="es-ES" dirty="0"/>
              <a:t> o CO</a:t>
            </a:r>
            <a:r>
              <a:rPr lang="es-ES" baseline="-25000" dirty="0"/>
              <a:t>2</a:t>
            </a:r>
            <a:r>
              <a:rPr lang="es-ES" dirty="0"/>
              <a:t> al final de la espiración (EtCO</a:t>
            </a:r>
            <a:r>
              <a:rPr lang="es-ES" baseline="-25000" dirty="0"/>
              <a:t>2</a:t>
            </a:r>
            <a:r>
              <a:rPr lang="es-ES" dirty="0"/>
              <a:t>) valora la situación hemodinámica y perfusión tisular, siendo de especial utilidad en las situaciones de PCR.</a:t>
            </a:r>
          </a:p>
          <a:p>
            <a:pPr marL="285750" indent="-285750">
              <a:lnSpc>
                <a:spcPct val="150000"/>
              </a:lnSpc>
              <a:buFont typeface="Arial" panose="020B0604020202020204" pitchFamily="34" charset="0"/>
              <a:buChar char="•"/>
              <a:defRPr/>
            </a:pPr>
            <a:r>
              <a:rPr lang="es-ES" dirty="0"/>
              <a:t>Incluido en las recomendaciones internacionales como un elemento a tener en cuenta en la Reanimación Cardiopulmonar, pues v</a:t>
            </a:r>
            <a:r>
              <a:rPr kumimoji="0" lang="es-ES" sz="1800" b="0" i="0" u="none" strike="noStrike" kern="0" cap="none" spc="0" normalizeH="0" baseline="0" noProof="0" dirty="0">
                <a:ln>
                  <a:noFill/>
                </a:ln>
                <a:solidFill>
                  <a:prstClr val="black"/>
                </a:solidFill>
                <a:effectLst/>
                <a:uLnTx/>
                <a:uFillTx/>
              </a:rPr>
              <a:t>alora la posición y control del </a:t>
            </a:r>
            <a:r>
              <a:rPr kumimoji="0" lang="es-ES" sz="1800" b="0" i="0" u="none" strike="noStrike" kern="0" cap="none" spc="0" normalizeH="0" baseline="0" noProof="0" dirty="0" err="1">
                <a:ln>
                  <a:noFill/>
                </a:ln>
                <a:solidFill>
                  <a:prstClr val="black"/>
                </a:solidFill>
                <a:effectLst/>
                <a:uLnTx/>
                <a:uFillTx/>
              </a:rPr>
              <a:t>tub</a:t>
            </a:r>
            <a:r>
              <a:rPr lang="es-ES" kern="0" dirty="0">
                <a:solidFill>
                  <a:prstClr val="black"/>
                </a:solidFill>
              </a:rPr>
              <a:t>o </a:t>
            </a:r>
            <a:r>
              <a:rPr lang="es-ES" kern="0" dirty="0" err="1">
                <a:solidFill>
                  <a:prstClr val="black"/>
                </a:solidFill>
              </a:rPr>
              <a:t>endotraqueal</a:t>
            </a:r>
            <a:r>
              <a:rPr lang="es-ES" kern="0" dirty="0">
                <a:solidFill>
                  <a:prstClr val="black"/>
                </a:solidFill>
              </a:rPr>
              <a:t>, v</a:t>
            </a:r>
            <a:r>
              <a:rPr kumimoji="0" lang="es-ES" sz="1800" b="0" i="0" u="none" strike="noStrike" kern="0" cap="none" spc="0" normalizeH="0" baseline="0" noProof="0" dirty="0">
                <a:ln>
                  <a:noFill/>
                </a:ln>
                <a:solidFill>
                  <a:prstClr val="black"/>
                </a:solidFill>
                <a:effectLst/>
                <a:uLnTx/>
                <a:uFillTx/>
              </a:rPr>
              <a:t>alora la eficacia de las maniobras de resucitación cardiopulmonar y </a:t>
            </a:r>
            <a:r>
              <a:rPr lang="es-ES" kern="0" dirty="0">
                <a:solidFill>
                  <a:prstClr val="black"/>
                </a:solidFill>
              </a:rPr>
              <a:t>se muestra como valor pronóstico, siendo un indicador </a:t>
            </a:r>
            <a:r>
              <a:rPr kumimoji="0" lang="es-ES" sz="1800" b="0" i="0" u="none" strike="noStrike" kern="0" cap="none" spc="0" normalizeH="0" baseline="0" noProof="0" dirty="0">
                <a:ln>
                  <a:noFill/>
                </a:ln>
                <a:solidFill>
                  <a:prstClr val="black"/>
                </a:solidFill>
                <a:effectLst/>
                <a:uLnTx/>
                <a:uFillTx/>
              </a:rPr>
              <a:t>temprano de la recuperación de circulación espontánea.</a:t>
            </a:r>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03400" y="1085181"/>
            <a:ext cx="2353133" cy="98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1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6371255"/>
            <a:ext cx="2946400" cy="486745"/>
          </a:xfrm>
          <a:prstGeom prst="rect">
            <a:avLst/>
          </a:prstGeom>
        </p:spPr>
      </p:pic>
    </p:spTree>
    <p:extLst>
      <p:ext uri="{BB962C8B-B14F-4D97-AF65-F5344CB8AC3E}">
        <p14:creationId xmlns:p14="http://schemas.microsoft.com/office/powerpoint/2010/main" val="1196418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9762" y="5753566"/>
            <a:ext cx="3932238" cy="1104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1 Título"/>
          <p:cNvSpPr txBox="1">
            <a:spLocks/>
          </p:cNvSpPr>
          <p:nvPr/>
        </p:nvSpPr>
        <p:spPr>
          <a:xfrm>
            <a:off x="275213" y="1359132"/>
            <a:ext cx="10972800" cy="20860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50000"/>
              </a:lnSpc>
            </a:pPr>
            <a:endParaRPr lang="es-ES" sz="1800" b="1" dirty="0">
              <a:solidFill>
                <a:sysClr val="windowText" lastClr="000000"/>
              </a:solidFill>
              <a:latin typeface="Calibri"/>
            </a:endParaRPr>
          </a:p>
          <a:p>
            <a:pPr algn="just">
              <a:lnSpc>
                <a:spcPct val="150000"/>
              </a:lnSpc>
            </a:pPr>
            <a:endParaRPr lang="es-ES" sz="1800" b="1" dirty="0">
              <a:solidFill>
                <a:sysClr val="windowText" lastClr="000000"/>
              </a:solidFill>
              <a:latin typeface="Calibri"/>
            </a:endParaRPr>
          </a:p>
          <a:p>
            <a:pPr algn="just">
              <a:lnSpc>
                <a:spcPct val="150000"/>
              </a:lnSpc>
            </a:pPr>
            <a:endParaRPr lang="es-ES" sz="1800" b="1" dirty="0">
              <a:solidFill>
                <a:sysClr val="windowText" lastClr="000000"/>
              </a:solidFill>
              <a:latin typeface="Calibri"/>
            </a:endParaRPr>
          </a:p>
          <a:p>
            <a:pPr algn="just">
              <a:lnSpc>
                <a:spcPct val="150000"/>
              </a:lnSpc>
            </a:pPr>
            <a:r>
              <a:rPr lang="es-ES" sz="3200" b="1" dirty="0">
                <a:solidFill>
                  <a:sysClr val="windowText" lastClr="000000"/>
                </a:solidFill>
                <a:latin typeface="Calibri"/>
              </a:rPr>
              <a:t>2. Hipótesis de trabajo</a:t>
            </a:r>
          </a:p>
          <a:p>
            <a:pPr algn="just">
              <a:lnSpc>
                <a:spcPct val="150000"/>
              </a:lnSpc>
            </a:pPr>
            <a:r>
              <a:rPr lang="es-ES" sz="2400" dirty="0">
                <a:solidFill>
                  <a:sysClr val="windowText" lastClr="000000"/>
                </a:solidFill>
                <a:latin typeface="Calibri"/>
              </a:rPr>
              <a:t>Los valores de </a:t>
            </a:r>
            <a:r>
              <a:rPr lang="es-ES" sz="2400" dirty="0" err="1">
                <a:solidFill>
                  <a:sysClr val="windowText" lastClr="000000"/>
                </a:solidFill>
                <a:latin typeface="Calibri"/>
              </a:rPr>
              <a:t>capnometría</a:t>
            </a:r>
            <a:r>
              <a:rPr lang="es-ES" sz="2400" dirty="0">
                <a:solidFill>
                  <a:sysClr val="windowText" lastClr="000000"/>
                </a:solidFill>
                <a:latin typeface="Calibri"/>
              </a:rPr>
              <a:t> durante las maniobras de Reanimación cardiopulmonar se correlacionan con la viabilidad del injerto renal procedentes de Donación en Asistolia No Controlada</a:t>
            </a:r>
            <a:endParaRPr lang="es-ES" sz="2400" b="1" dirty="0">
              <a:solidFill>
                <a:sysClr val="windowText" lastClr="000000"/>
              </a:solidFill>
              <a:latin typeface="Calibri"/>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370637"/>
            <a:ext cx="294481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3976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9762" y="5753566"/>
            <a:ext cx="3932238" cy="1104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501535" y="926407"/>
            <a:ext cx="3858194" cy="523220"/>
          </a:xfrm>
          <a:prstGeom prst="rect">
            <a:avLst/>
          </a:prstGeom>
          <a:noFill/>
        </p:spPr>
        <p:txBody>
          <a:bodyPr wrap="square" rtlCol="0">
            <a:spAutoFit/>
          </a:bodyPr>
          <a:lstStyle/>
          <a:p>
            <a:pPr>
              <a:defRPr/>
            </a:pPr>
            <a:r>
              <a:rPr lang="es-ES" sz="2800" b="1" kern="0" dirty="0">
                <a:solidFill>
                  <a:sysClr val="windowText" lastClr="000000"/>
                </a:solidFill>
              </a:rPr>
              <a:t>3. Material y método:</a:t>
            </a:r>
          </a:p>
        </p:txBody>
      </p:sp>
      <p:sp>
        <p:nvSpPr>
          <p:cNvPr id="4" name="1 Título"/>
          <p:cNvSpPr txBox="1">
            <a:spLocks/>
          </p:cNvSpPr>
          <p:nvPr/>
        </p:nvSpPr>
        <p:spPr>
          <a:xfrm>
            <a:off x="501535" y="1551545"/>
            <a:ext cx="8573454" cy="73478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s-ES" sz="1800" b="1" dirty="0">
                <a:solidFill>
                  <a:sysClr val="windowText" lastClr="000000"/>
                </a:solidFill>
                <a:latin typeface="Calibri"/>
              </a:rPr>
              <a:t>Estudio retrospectivo: </a:t>
            </a:r>
            <a:r>
              <a:rPr lang="es-ES" sz="1800" dirty="0">
                <a:solidFill>
                  <a:sysClr val="windowText" lastClr="000000"/>
                </a:solidFill>
                <a:latin typeface="Calibri"/>
              </a:rPr>
              <a:t>Hospital Doce de Octubre entre</a:t>
            </a:r>
            <a:r>
              <a:rPr lang="es-ES" sz="1800" b="1" dirty="0">
                <a:solidFill>
                  <a:sysClr val="windowText" lastClr="000000"/>
                </a:solidFill>
                <a:latin typeface="Calibri"/>
              </a:rPr>
              <a:t> </a:t>
            </a:r>
            <a:r>
              <a:rPr lang="es-ES" sz="2000" dirty="0">
                <a:solidFill>
                  <a:sysClr val="windowText" lastClr="000000"/>
                </a:solidFill>
                <a:latin typeface="Calibri"/>
              </a:rPr>
              <a:t>Enero de 2013-Mayo de 2017.</a:t>
            </a:r>
          </a:p>
          <a:p>
            <a:pPr marL="457200" indent="-457200">
              <a:lnSpc>
                <a:spcPct val="100000"/>
              </a:lnSpc>
              <a:buFontTx/>
              <a:buChar char="-"/>
            </a:pPr>
            <a:endParaRPr lang="es-ES" sz="2400" b="1" dirty="0">
              <a:solidFill>
                <a:sysClr val="windowText" lastClr="000000"/>
              </a:solidFill>
              <a:latin typeface="Calibri"/>
            </a:endParaRPr>
          </a:p>
        </p:txBody>
      </p:sp>
      <p:sp>
        <p:nvSpPr>
          <p:cNvPr id="5" name="4 Rectángulo"/>
          <p:cNvSpPr/>
          <p:nvPr/>
        </p:nvSpPr>
        <p:spPr>
          <a:xfrm>
            <a:off x="501535" y="2083130"/>
            <a:ext cx="9477943" cy="1200329"/>
          </a:xfrm>
          <a:prstGeom prst="rect">
            <a:avLst/>
          </a:prstGeom>
        </p:spPr>
        <p:txBody>
          <a:bodyPr wrap="square">
            <a:spAutoFit/>
          </a:bodyPr>
          <a:lstStyle/>
          <a:p>
            <a:pPr>
              <a:defRPr/>
            </a:pPr>
            <a:r>
              <a:rPr lang="es-ES" b="1" kern="0" dirty="0">
                <a:solidFill>
                  <a:sysClr val="windowText" lastClr="000000"/>
                </a:solidFill>
              </a:rPr>
              <a:t>Donantes:</a:t>
            </a:r>
          </a:p>
          <a:p>
            <a:pPr marL="457200" indent="-457200">
              <a:buFontTx/>
              <a:buChar char="-"/>
              <a:defRPr/>
            </a:pPr>
            <a:r>
              <a:rPr lang="es-ES" kern="0" dirty="0">
                <a:solidFill>
                  <a:sysClr val="windowText" lastClr="000000"/>
                </a:solidFill>
              </a:rPr>
              <a:t>Edad, género, antecedentes médico, hábito tabáquico…</a:t>
            </a:r>
          </a:p>
          <a:p>
            <a:pPr marL="457200" indent="-457200">
              <a:buFontTx/>
              <a:buChar char="-"/>
              <a:defRPr/>
            </a:pPr>
            <a:r>
              <a:rPr lang="es-ES" kern="0" dirty="0">
                <a:solidFill>
                  <a:sysClr val="windowText" lastClr="000000"/>
                </a:solidFill>
              </a:rPr>
              <a:t>Tiempos: PCR, SVA, transferencia hospitalaria, </a:t>
            </a:r>
            <a:r>
              <a:rPr lang="es-ES" kern="0" dirty="0" err="1">
                <a:solidFill>
                  <a:sysClr val="windowText" lastClr="000000"/>
                </a:solidFill>
              </a:rPr>
              <a:t>canulación</a:t>
            </a:r>
            <a:r>
              <a:rPr lang="es-ES" kern="0" dirty="0">
                <a:solidFill>
                  <a:sysClr val="windowText" lastClr="000000"/>
                </a:solidFill>
              </a:rPr>
              <a:t>, entrada en bomba y </a:t>
            </a:r>
            <a:r>
              <a:rPr lang="es-ES" kern="0" dirty="0" err="1">
                <a:solidFill>
                  <a:sysClr val="windowText" lastClr="000000"/>
                </a:solidFill>
              </a:rPr>
              <a:t>clampaje</a:t>
            </a:r>
            <a:endParaRPr lang="es-ES" kern="0" dirty="0">
              <a:solidFill>
                <a:sysClr val="windowText" lastClr="000000"/>
              </a:solidFill>
            </a:endParaRPr>
          </a:p>
          <a:p>
            <a:pPr marL="457200" indent="-457200">
              <a:buFontTx/>
              <a:buChar char="-"/>
              <a:defRPr/>
            </a:pPr>
            <a:r>
              <a:rPr lang="es-ES" kern="0" dirty="0" err="1">
                <a:solidFill>
                  <a:sysClr val="windowText" lastClr="000000"/>
                </a:solidFill>
              </a:rPr>
              <a:t>Capnometría</a:t>
            </a:r>
            <a:r>
              <a:rPr lang="es-ES" kern="0" dirty="0">
                <a:solidFill>
                  <a:sysClr val="windowText" lastClr="000000"/>
                </a:solidFill>
              </a:rPr>
              <a:t>: inicial y en el momento de la transferencia</a:t>
            </a:r>
          </a:p>
        </p:txBody>
      </p:sp>
      <p:sp>
        <p:nvSpPr>
          <p:cNvPr id="6" name="5 Rectángulo"/>
          <p:cNvSpPr/>
          <p:nvPr/>
        </p:nvSpPr>
        <p:spPr>
          <a:xfrm>
            <a:off x="501535" y="3411303"/>
            <a:ext cx="9826285" cy="2031325"/>
          </a:xfrm>
          <a:prstGeom prst="rect">
            <a:avLst/>
          </a:prstGeom>
        </p:spPr>
        <p:txBody>
          <a:bodyPr wrap="square">
            <a:spAutoFit/>
          </a:bodyPr>
          <a:lstStyle/>
          <a:p>
            <a:pPr>
              <a:defRPr/>
            </a:pPr>
            <a:r>
              <a:rPr lang="es-ES" b="1" kern="0" dirty="0">
                <a:solidFill>
                  <a:sysClr val="windowText" lastClr="000000"/>
                </a:solidFill>
              </a:rPr>
              <a:t>Receptores:</a:t>
            </a:r>
          </a:p>
          <a:p>
            <a:pPr marL="457200" indent="-457200">
              <a:buFontTx/>
              <a:buChar char="-"/>
              <a:defRPr/>
            </a:pPr>
            <a:r>
              <a:rPr lang="es-ES" kern="0" dirty="0">
                <a:solidFill>
                  <a:sysClr val="windowText" lastClr="000000"/>
                </a:solidFill>
              </a:rPr>
              <a:t>Edad, sexo, causa de ERC, tiempo en diálisis</a:t>
            </a:r>
          </a:p>
          <a:p>
            <a:pPr marL="457200" indent="-457200">
              <a:buFontTx/>
              <a:buChar char="-"/>
              <a:defRPr/>
            </a:pPr>
            <a:r>
              <a:rPr lang="es-ES" kern="0" dirty="0">
                <a:solidFill>
                  <a:sysClr val="windowText" lastClr="000000"/>
                </a:solidFill>
              </a:rPr>
              <a:t>Tiempo isquemia fría e incompatibilidades sistema HLA</a:t>
            </a:r>
          </a:p>
          <a:p>
            <a:pPr marL="457200" indent="-457200">
              <a:buFontTx/>
              <a:buChar char="-"/>
              <a:defRPr/>
            </a:pPr>
            <a:r>
              <a:rPr lang="es-ES" kern="0" dirty="0">
                <a:solidFill>
                  <a:sysClr val="windowText" lastClr="000000"/>
                </a:solidFill>
              </a:rPr>
              <a:t>Rechazo agudo del injerto, fallo renal primario y retraso en función renal (días y sesiones de HD)</a:t>
            </a:r>
          </a:p>
          <a:p>
            <a:pPr marL="457200" indent="-457200">
              <a:buFontTx/>
              <a:buChar char="-"/>
              <a:defRPr/>
            </a:pPr>
            <a:r>
              <a:rPr lang="es-ES" kern="0" dirty="0">
                <a:solidFill>
                  <a:sysClr val="windowText" lastClr="000000"/>
                </a:solidFill>
              </a:rPr>
              <a:t>Creatinina y proteinuria: día 1, día 7, mes 3, mes 6, mes 12, mes 18, mes 24, mes 36 y mes 48 </a:t>
            </a:r>
          </a:p>
          <a:p>
            <a:pPr marL="457200" indent="-457200">
              <a:buFontTx/>
              <a:buChar char="-"/>
              <a:defRPr/>
            </a:pPr>
            <a:r>
              <a:rPr lang="es-ES" kern="0" dirty="0">
                <a:solidFill>
                  <a:sysClr val="windowText" lastClr="000000"/>
                </a:solidFill>
              </a:rPr>
              <a:t>Complicaciones infecciosas</a:t>
            </a:r>
          </a:p>
          <a:p>
            <a:pPr marL="457200" indent="-457200">
              <a:buFontTx/>
              <a:buChar char="-"/>
              <a:defRPr/>
            </a:pPr>
            <a:r>
              <a:rPr lang="es-ES" kern="0" dirty="0">
                <a:solidFill>
                  <a:sysClr val="windowText" lastClr="000000"/>
                </a:solidFill>
              </a:rPr>
              <a:t>Supervivencia del injerto y del paciente</a:t>
            </a:r>
          </a:p>
        </p:txBody>
      </p:sp>
      <p:sp>
        <p:nvSpPr>
          <p:cNvPr id="7" name="6 Rectángulo"/>
          <p:cNvSpPr/>
          <p:nvPr/>
        </p:nvSpPr>
        <p:spPr>
          <a:xfrm>
            <a:off x="566847" y="5442628"/>
            <a:ext cx="11357297" cy="369332"/>
          </a:xfrm>
          <a:prstGeom prst="rect">
            <a:avLst/>
          </a:prstGeom>
        </p:spPr>
        <p:txBody>
          <a:bodyPr wrap="square">
            <a:spAutoFit/>
          </a:bodyPr>
          <a:lstStyle/>
          <a:p>
            <a:r>
              <a:rPr lang="es-ES" dirty="0"/>
              <a:t>Los riñones fueron preservados con perfusión abdominal </a:t>
            </a:r>
            <a:r>
              <a:rPr lang="es-ES" dirty="0" err="1"/>
              <a:t>normotérmica</a:t>
            </a:r>
            <a:r>
              <a:rPr lang="es-ES" dirty="0"/>
              <a:t> y circulación extracorpórea hasta su extracción.</a:t>
            </a:r>
          </a:p>
        </p:txBody>
      </p:sp>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376458"/>
            <a:ext cx="294481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1 Título"/>
          <p:cNvSpPr txBox="1">
            <a:spLocks/>
          </p:cNvSpPr>
          <p:nvPr/>
        </p:nvSpPr>
        <p:spPr>
          <a:xfrm>
            <a:off x="566847" y="5652285"/>
            <a:ext cx="8573454" cy="73478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s-ES" sz="1800" b="1" dirty="0">
                <a:solidFill>
                  <a:sysClr val="windowText" lastClr="000000"/>
                </a:solidFill>
                <a:latin typeface="Calibri"/>
              </a:rPr>
              <a:t>Análisis estadístico</a:t>
            </a:r>
            <a:endParaRPr lang="es-ES" sz="2400" b="1" dirty="0">
              <a:solidFill>
                <a:sysClr val="windowText" lastClr="000000"/>
              </a:solidFill>
              <a:latin typeface="Calibri"/>
            </a:endParaRPr>
          </a:p>
        </p:txBody>
      </p:sp>
    </p:spTree>
    <p:extLst>
      <p:ext uri="{BB962C8B-B14F-4D97-AF65-F5344CB8AC3E}">
        <p14:creationId xmlns:p14="http://schemas.microsoft.com/office/powerpoint/2010/main" val="673976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9762" y="5753566"/>
            <a:ext cx="3932238" cy="1104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2 Tabla"/>
          <p:cNvGraphicFramePr>
            <a:graphicFrameLocks noGrp="1"/>
          </p:cNvGraphicFramePr>
          <p:nvPr>
            <p:extLst>
              <p:ext uri="{D42A27DB-BD31-4B8C-83A1-F6EECF244321}">
                <p14:modId xmlns:p14="http://schemas.microsoft.com/office/powerpoint/2010/main" val="977096537"/>
              </p:ext>
            </p:extLst>
          </p:nvPr>
        </p:nvGraphicFramePr>
        <p:xfrm>
          <a:off x="230909" y="2004291"/>
          <a:ext cx="6051358" cy="3062498"/>
        </p:xfrm>
        <a:graphic>
          <a:graphicData uri="http://schemas.openxmlformats.org/drawingml/2006/table">
            <a:tbl>
              <a:tblPr firstRow="1" firstCol="1" bandRow="1">
                <a:tableStyleId>{5C22544A-7EE6-4342-B048-85BDC9FD1C3A}</a:tableStyleId>
              </a:tblPr>
              <a:tblGrid>
                <a:gridCol w="2850958">
                  <a:extLst>
                    <a:ext uri="{9D8B030D-6E8A-4147-A177-3AD203B41FA5}">
                      <a16:colId xmlns:a16="http://schemas.microsoft.com/office/drawing/2014/main" val="20000"/>
                    </a:ext>
                  </a:extLst>
                </a:gridCol>
                <a:gridCol w="1185333">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795867">
                  <a:extLst>
                    <a:ext uri="{9D8B030D-6E8A-4147-A177-3AD203B41FA5}">
                      <a16:colId xmlns:a16="http://schemas.microsoft.com/office/drawing/2014/main" val="20003"/>
                    </a:ext>
                  </a:extLst>
                </a:gridCol>
              </a:tblGrid>
              <a:tr h="323273">
                <a:tc>
                  <a:txBody>
                    <a:bodyPr/>
                    <a:lstStyle/>
                    <a:p>
                      <a:endParaRPr lang="es-ES" sz="1400" dirty="0">
                        <a:effectLst/>
                        <a:latin typeface="+mn-lt"/>
                      </a:endParaRPr>
                    </a:p>
                  </a:txBody>
                  <a:tcPr marL="44450" marR="44450" marT="0" marB="0" anchor="b"/>
                </a:tc>
                <a:tc>
                  <a:txBody>
                    <a:bodyPr/>
                    <a:lstStyle/>
                    <a:p>
                      <a:pPr algn="ctr">
                        <a:lnSpc>
                          <a:spcPct val="115000"/>
                        </a:lnSpc>
                        <a:spcAft>
                          <a:spcPts val="0"/>
                        </a:spcAft>
                      </a:pPr>
                      <a:r>
                        <a:rPr lang="es-ES" sz="1400" dirty="0">
                          <a:effectLst/>
                          <a:latin typeface="+mn-lt"/>
                        </a:rPr>
                        <a:t>Injertado</a:t>
                      </a:r>
                    </a:p>
                    <a:p>
                      <a:pPr algn="ctr">
                        <a:lnSpc>
                          <a:spcPct val="115000"/>
                        </a:lnSpc>
                        <a:spcAft>
                          <a:spcPts val="0"/>
                        </a:spcAft>
                      </a:pPr>
                      <a:r>
                        <a:rPr lang="es-ES" sz="1400" dirty="0">
                          <a:effectLst/>
                          <a:latin typeface="+mn-lt"/>
                        </a:rPr>
                        <a:t> (n=30)</a:t>
                      </a:r>
                      <a:endParaRPr lang="es-ES" sz="1800" dirty="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dirty="0">
                          <a:effectLst/>
                          <a:latin typeface="+mn-lt"/>
                        </a:rPr>
                        <a:t>No injertado</a:t>
                      </a:r>
                    </a:p>
                    <a:p>
                      <a:pPr algn="ctr">
                        <a:lnSpc>
                          <a:spcPct val="115000"/>
                        </a:lnSpc>
                        <a:spcAft>
                          <a:spcPts val="0"/>
                        </a:spcAft>
                      </a:pPr>
                      <a:r>
                        <a:rPr lang="es-ES" sz="1400" dirty="0">
                          <a:effectLst/>
                          <a:latin typeface="+mn-lt"/>
                        </a:rPr>
                        <a:t> (n=7)</a:t>
                      </a:r>
                      <a:endParaRPr lang="es-ES" sz="1800" dirty="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P-value</a:t>
                      </a:r>
                      <a:endParaRPr lang="es-ES" sz="1800">
                        <a:solidFill>
                          <a:srgbClr val="000000"/>
                        </a:solidFill>
                        <a:effectLst/>
                        <a:latin typeface="+mn-lt"/>
                        <a:ea typeface="Calibri"/>
                      </a:endParaRPr>
                    </a:p>
                  </a:txBody>
                  <a:tcPr marL="44450" marR="44450" marT="0" marB="0" anchor="b"/>
                </a:tc>
                <a:extLst>
                  <a:ext uri="{0D108BD9-81ED-4DB2-BD59-A6C34878D82A}">
                    <a16:rowId xmlns:a16="http://schemas.microsoft.com/office/drawing/2014/main" val="10000"/>
                  </a:ext>
                </a:extLst>
              </a:tr>
              <a:tr h="323273">
                <a:tc>
                  <a:txBody>
                    <a:bodyPr/>
                    <a:lstStyle/>
                    <a:p>
                      <a:pPr algn="just">
                        <a:lnSpc>
                          <a:spcPct val="115000"/>
                        </a:lnSpc>
                        <a:spcAft>
                          <a:spcPts val="0"/>
                        </a:spcAft>
                      </a:pPr>
                      <a:r>
                        <a:rPr lang="es-ES" sz="1400" dirty="0">
                          <a:effectLst/>
                          <a:latin typeface="+mn-lt"/>
                        </a:rPr>
                        <a:t>Edad (años)</a:t>
                      </a:r>
                      <a:endParaRPr lang="es-ES" sz="1800" dirty="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45,83</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40,43</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p=0,051</a:t>
                      </a:r>
                      <a:endParaRPr lang="es-ES" sz="1800">
                        <a:solidFill>
                          <a:srgbClr val="000000"/>
                        </a:solidFill>
                        <a:effectLst/>
                        <a:latin typeface="+mn-lt"/>
                        <a:ea typeface="Calibri"/>
                      </a:endParaRPr>
                    </a:p>
                  </a:txBody>
                  <a:tcPr marL="44450" marR="44450" marT="0" marB="0" anchor="b"/>
                </a:tc>
                <a:extLst>
                  <a:ext uri="{0D108BD9-81ED-4DB2-BD59-A6C34878D82A}">
                    <a16:rowId xmlns:a16="http://schemas.microsoft.com/office/drawing/2014/main" val="10001"/>
                  </a:ext>
                </a:extLst>
              </a:tr>
              <a:tr h="323273">
                <a:tc>
                  <a:txBody>
                    <a:bodyPr/>
                    <a:lstStyle/>
                    <a:p>
                      <a:pPr algn="just">
                        <a:lnSpc>
                          <a:spcPct val="115000"/>
                        </a:lnSpc>
                        <a:spcAft>
                          <a:spcPts val="0"/>
                        </a:spcAft>
                      </a:pPr>
                      <a:r>
                        <a:rPr lang="es-ES" sz="1400" dirty="0">
                          <a:effectLst/>
                          <a:latin typeface="+mn-lt"/>
                        </a:rPr>
                        <a:t>Género:</a:t>
                      </a:r>
                      <a:r>
                        <a:rPr lang="es-ES" sz="1400" baseline="0" dirty="0">
                          <a:effectLst/>
                          <a:latin typeface="+mn-lt"/>
                        </a:rPr>
                        <a:t> </a:t>
                      </a:r>
                      <a:r>
                        <a:rPr lang="es-ES" sz="1400" dirty="0">
                          <a:effectLst/>
                          <a:latin typeface="+mn-lt"/>
                        </a:rPr>
                        <a:t>Varón</a:t>
                      </a:r>
                      <a:endParaRPr lang="es-ES" sz="1800" dirty="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26</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7</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p=0,306</a:t>
                      </a:r>
                      <a:endParaRPr lang="es-ES" sz="1800">
                        <a:solidFill>
                          <a:srgbClr val="000000"/>
                        </a:solidFill>
                        <a:effectLst/>
                        <a:latin typeface="+mn-lt"/>
                        <a:ea typeface="Calibri"/>
                      </a:endParaRPr>
                    </a:p>
                  </a:txBody>
                  <a:tcPr marL="44450" marR="44450" marT="0" marB="0" anchor="b"/>
                </a:tc>
                <a:extLst>
                  <a:ext uri="{0D108BD9-81ED-4DB2-BD59-A6C34878D82A}">
                    <a16:rowId xmlns:a16="http://schemas.microsoft.com/office/drawing/2014/main" val="10002"/>
                  </a:ext>
                </a:extLst>
              </a:tr>
              <a:tr h="323273">
                <a:tc>
                  <a:txBody>
                    <a:bodyPr/>
                    <a:lstStyle/>
                    <a:p>
                      <a:pPr algn="just">
                        <a:lnSpc>
                          <a:spcPct val="115000"/>
                        </a:lnSpc>
                        <a:spcAft>
                          <a:spcPts val="0"/>
                        </a:spcAft>
                      </a:pPr>
                      <a:r>
                        <a:rPr lang="es-ES" sz="1400" dirty="0" err="1">
                          <a:effectLst/>
                          <a:latin typeface="+mn-lt"/>
                        </a:rPr>
                        <a:t>Capnometría</a:t>
                      </a:r>
                      <a:r>
                        <a:rPr lang="es-ES" sz="1400" dirty="0">
                          <a:effectLst/>
                          <a:latin typeface="+mn-lt"/>
                        </a:rPr>
                        <a:t> inicio (</a:t>
                      </a:r>
                      <a:r>
                        <a:rPr lang="es-ES" sz="1400" dirty="0" err="1">
                          <a:effectLst/>
                          <a:latin typeface="+mn-lt"/>
                        </a:rPr>
                        <a:t>mmHg</a:t>
                      </a:r>
                      <a:r>
                        <a:rPr lang="es-ES" sz="1400" dirty="0">
                          <a:effectLst/>
                          <a:latin typeface="+mn-lt"/>
                        </a:rPr>
                        <a:t>)</a:t>
                      </a:r>
                      <a:endParaRPr lang="es-ES" sz="1800" dirty="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dirty="0">
                          <a:effectLst/>
                          <a:latin typeface="+mn-lt"/>
                        </a:rPr>
                        <a:t>26,6</a:t>
                      </a:r>
                      <a:endParaRPr lang="es-ES" sz="1800" dirty="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dirty="0">
                          <a:effectLst/>
                          <a:latin typeface="+mn-lt"/>
                        </a:rPr>
                        <a:t>21,57</a:t>
                      </a:r>
                      <a:endParaRPr lang="es-ES" sz="1800" dirty="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p=0,471</a:t>
                      </a:r>
                      <a:endParaRPr lang="es-ES" sz="1800">
                        <a:solidFill>
                          <a:srgbClr val="000000"/>
                        </a:solidFill>
                        <a:effectLst/>
                        <a:latin typeface="+mn-lt"/>
                        <a:ea typeface="Calibri"/>
                      </a:endParaRPr>
                    </a:p>
                  </a:txBody>
                  <a:tcPr marL="44450" marR="44450" marT="0" marB="0" anchor="b"/>
                </a:tc>
                <a:extLst>
                  <a:ext uri="{0D108BD9-81ED-4DB2-BD59-A6C34878D82A}">
                    <a16:rowId xmlns:a16="http://schemas.microsoft.com/office/drawing/2014/main" val="10003"/>
                  </a:ext>
                </a:extLst>
              </a:tr>
              <a:tr h="323273">
                <a:tc>
                  <a:txBody>
                    <a:bodyPr/>
                    <a:lstStyle/>
                    <a:p>
                      <a:pPr algn="just">
                        <a:lnSpc>
                          <a:spcPct val="115000"/>
                        </a:lnSpc>
                        <a:spcAft>
                          <a:spcPts val="0"/>
                        </a:spcAft>
                      </a:pPr>
                      <a:r>
                        <a:rPr lang="es-ES" sz="1400" dirty="0" err="1">
                          <a:effectLst/>
                          <a:latin typeface="+mn-lt"/>
                        </a:rPr>
                        <a:t>Capnometría</a:t>
                      </a:r>
                      <a:r>
                        <a:rPr lang="es-ES" sz="1400" baseline="0" dirty="0">
                          <a:effectLst/>
                          <a:latin typeface="+mn-lt"/>
                        </a:rPr>
                        <a:t> </a:t>
                      </a:r>
                      <a:r>
                        <a:rPr lang="es-ES" sz="1400" dirty="0">
                          <a:effectLst/>
                          <a:latin typeface="+mn-lt"/>
                        </a:rPr>
                        <a:t>transferencia (</a:t>
                      </a:r>
                      <a:r>
                        <a:rPr lang="es-ES" sz="1400" dirty="0" err="1">
                          <a:effectLst/>
                          <a:latin typeface="+mn-lt"/>
                        </a:rPr>
                        <a:t>mmHg</a:t>
                      </a:r>
                      <a:r>
                        <a:rPr lang="es-ES" sz="1400" dirty="0">
                          <a:effectLst/>
                          <a:latin typeface="+mn-lt"/>
                        </a:rPr>
                        <a:t>)</a:t>
                      </a:r>
                      <a:endParaRPr lang="es-ES" sz="1800" dirty="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22,8</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dirty="0">
                          <a:effectLst/>
                          <a:latin typeface="+mn-lt"/>
                        </a:rPr>
                        <a:t>17,35</a:t>
                      </a:r>
                      <a:endParaRPr lang="es-ES" sz="1800" dirty="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p=0,016</a:t>
                      </a:r>
                      <a:endParaRPr lang="es-ES" sz="1800">
                        <a:solidFill>
                          <a:srgbClr val="000000"/>
                        </a:solidFill>
                        <a:effectLst/>
                        <a:latin typeface="+mn-lt"/>
                        <a:ea typeface="Calibri"/>
                      </a:endParaRPr>
                    </a:p>
                  </a:txBody>
                  <a:tcPr marL="44450" marR="44450" marT="0" marB="0" anchor="b"/>
                </a:tc>
                <a:extLst>
                  <a:ext uri="{0D108BD9-81ED-4DB2-BD59-A6C34878D82A}">
                    <a16:rowId xmlns:a16="http://schemas.microsoft.com/office/drawing/2014/main" val="10004"/>
                  </a:ext>
                </a:extLst>
              </a:tr>
              <a:tr h="323273">
                <a:tc>
                  <a:txBody>
                    <a:bodyPr/>
                    <a:lstStyle/>
                    <a:p>
                      <a:pPr algn="just">
                        <a:lnSpc>
                          <a:spcPct val="115000"/>
                        </a:lnSpc>
                        <a:spcAft>
                          <a:spcPts val="0"/>
                        </a:spcAft>
                      </a:pPr>
                      <a:r>
                        <a:rPr lang="es-ES" sz="1400">
                          <a:effectLst/>
                          <a:latin typeface="+mn-lt"/>
                        </a:rPr>
                        <a:t>Enfermedad (%)</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3,33</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0</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p=0,624</a:t>
                      </a:r>
                      <a:endParaRPr lang="es-ES" sz="1800">
                        <a:solidFill>
                          <a:srgbClr val="000000"/>
                        </a:solidFill>
                        <a:effectLst/>
                        <a:latin typeface="+mn-lt"/>
                        <a:ea typeface="Calibri"/>
                      </a:endParaRPr>
                    </a:p>
                  </a:txBody>
                  <a:tcPr marL="44450" marR="44450" marT="0" marB="0" anchor="b"/>
                </a:tc>
                <a:extLst>
                  <a:ext uri="{0D108BD9-81ED-4DB2-BD59-A6C34878D82A}">
                    <a16:rowId xmlns:a16="http://schemas.microsoft.com/office/drawing/2014/main" val="10005"/>
                  </a:ext>
                </a:extLst>
              </a:tr>
              <a:tr h="323273">
                <a:tc>
                  <a:txBody>
                    <a:bodyPr/>
                    <a:lstStyle/>
                    <a:p>
                      <a:pPr algn="just">
                        <a:lnSpc>
                          <a:spcPct val="115000"/>
                        </a:lnSpc>
                        <a:spcAft>
                          <a:spcPts val="0"/>
                        </a:spcAft>
                      </a:pPr>
                      <a:r>
                        <a:rPr lang="es-ES" sz="1400">
                          <a:effectLst/>
                          <a:latin typeface="+mn-lt"/>
                        </a:rPr>
                        <a:t>Fumador (%)</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40</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42,85</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p=0,890</a:t>
                      </a:r>
                      <a:endParaRPr lang="es-ES" sz="1800">
                        <a:solidFill>
                          <a:srgbClr val="000000"/>
                        </a:solidFill>
                        <a:effectLst/>
                        <a:latin typeface="+mn-lt"/>
                        <a:ea typeface="Calibri"/>
                      </a:endParaRPr>
                    </a:p>
                  </a:txBody>
                  <a:tcPr marL="44450" marR="44450" marT="0" marB="0" anchor="b"/>
                </a:tc>
                <a:extLst>
                  <a:ext uri="{0D108BD9-81ED-4DB2-BD59-A6C34878D82A}">
                    <a16:rowId xmlns:a16="http://schemas.microsoft.com/office/drawing/2014/main" val="10006"/>
                  </a:ext>
                </a:extLst>
              </a:tr>
              <a:tr h="323273">
                <a:tc>
                  <a:txBody>
                    <a:bodyPr/>
                    <a:lstStyle/>
                    <a:p>
                      <a:pPr algn="just">
                        <a:lnSpc>
                          <a:spcPct val="115000"/>
                        </a:lnSpc>
                        <a:spcAft>
                          <a:spcPts val="0"/>
                        </a:spcAft>
                      </a:pPr>
                      <a:r>
                        <a:rPr lang="es-ES" sz="1400">
                          <a:effectLst/>
                          <a:latin typeface="+mn-lt"/>
                        </a:rPr>
                        <a:t>Tiempo PCR-SVA (min)</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12,6</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9,43</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p=0,119</a:t>
                      </a:r>
                      <a:endParaRPr lang="es-ES" sz="1800">
                        <a:solidFill>
                          <a:srgbClr val="000000"/>
                        </a:solidFill>
                        <a:effectLst/>
                        <a:latin typeface="+mn-lt"/>
                        <a:ea typeface="Calibri"/>
                      </a:endParaRPr>
                    </a:p>
                  </a:txBody>
                  <a:tcPr marL="44450" marR="44450" marT="0" marB="0" anchor="b"/>
                </a:tc>
                <a:extLst>
                  <a:ext uri="{0D108BD9-81ED-4DB2-BD59-A6C34878D82A}">
                    <a16:rowId xmlns:a16="http://schemas.microsoft.com/office/drawing/2014/main" val="10007"/>
                  </a:ext>
                </a:extLst>
              </a:tr>
              <a:tr h="323273">
                <a:tc>
                  <a:txBody>
                    <a:bodyPr/>
                    <a:lstStyle/>
                    <a:p>
                      <a:pPr algn="just">
                        <a:lnSpc>
                          <a:spcPct val="115000"/>
                        </a:lnSpc>
                        <a:spcAft>
                          <a:spcPts val="0"/>
                        </a:spcAft>
                      </a:pPr>
                      <a:r>
                        <a:rPr lang="es-ES" sz="1400">
                          <a:effectLst/>
                          <a:latin typeface="+mn-lt"/>
                        </a:rPr>
                        <a:t>Isquemia caliente (horas)</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5,61</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a:effectLst/>
                          <a:latin typeface="+mn-lt"/>
                        </a:rPr>
                        <a:t>5,41</a:t>
                      </a:r>
                      <a:endParaRPr lang="es-ES" sz="1800">
                        <a:solidFill>
                          <a:srgbClr val="000000"/>
                        </a:solidFill>
                        <a:effectLst/>
                        <a:latin typeface="+mn-lt"/>
                        <a:ea typeface="Calibri"/>
                      </a:endParaRPr>
                    </a:p>
                  </a:txBody>
                  <a:tcPr marL="44450" marR="44450" marT="0" marB="0" anchor="b"/>
                </a:tc>
                <a:tc>
                  <a:txBody>
                    <a:bodyPr/>
                    <a:lstStyle/>
                    <a:p>
                      <a:pPr algn="ctr">
                        <a:lnSpc>
                          <a:spcPct val="115000"/>
                        </a:lnSpc>
                        <a:spcAft>
                          <a:spcPts val="0"/>
                        </a:spcAft>
                      </a:pPr>
                      <a:r>
                        <a:rPr lang="es-ES" sz="1400" dirty="0">
                          <a:effectLst/>
                          <a:latin typeface="+mn-lt"/>
                        </a:rPr>
                        <a:t>p=0,487</a:t>
                      </a:r>
                      <a:endParaRPr lang="es-ES" sz="1800" dirty="0">
                        <a:solidFill>
                          <a:srgbClr val="000000"/>
                        </a:solidFill>
                        <a:effectLst/>
                        <a:latin typeface="+mn-lt"/>
                        <a:ea typeface="Calibri"/>
                      </a:endParaRPr>
                    </a:p>
                  </a:txBody>
                  <a:tcPr marL="44450" marR="44450" marT="0" marB="0" anchor="b"/>
                </a:tc>
                <a:extLst>
                  <a:ext uri="{0D108BD9-81ED-4DB2-BD59-A6C34878D82A}">
                    <a16:rowId xmlns:a16="http://schemas.microsoft.com/office/drawing/2014/main" val="10008"/>
                  </a:ext>
                </a:extLst>
              </a:tr>
            </a:tbl>
          </a:graphicData>
        </a:graphic>
      </p:graphicFrame>
      <p:sp>
        <p:nvSpPr>
          <p:cNvPr id="4" name="3 CuadroTexto"/>
          <p:cNvSpPr txBox="1"/>
          <p:nvPr/>
        </p:nvSpPr>
        <p:spPr>
          <a:xfrm>
            <a:off x="443345" y="1108364"/>
            <a:ext cx="2438400" cy="584775"/>
          </a:xfrm>
          <a:prstGeom prst="rect">
            <a:avLst/>
          </a:prstGeom>
          <a:noFill/>
        </p:spPr>
        <p:txBody>
          <a:bodyPr wrap="square" rtlCol="0">
            <a:spAutoFit/>
          </a:bodyPr>
          <a:lstStyle/>
          <a:p>
            <a:r>
              <a:rPr lang="es-ES" sz="3200" b="1" dirty="0"/>
              <a:t>4. Resultados</a:t>
            </a:r>
          </a:p>
        </p:txBody>
      </p:sp>
      <p:pic>
        <p:nvPicPr>
          <p:cNvPr id="5"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t="8455" r="6913" b="23442"/>
          <a:stretch/>
        </p:blipFill>
        <p:spPr bwMode="auto">
          <a:xfrm>
            <a:off x="6384637" y="2509388"/>
            <a:ext cx="5680363" cy="2202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370637"/>
            <a:ext cx="294481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3976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9762" y="5753566"/>
            <a:ext cx="3932238" cy="1104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791935" y="1629745"/>
            <a:ext cx="7037616" cy="46166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2400" b="1" i="0" u="none" strike="noStrike" kern="0" cap="none" spc="0" normalizeH="0" baseline="0" noProof="0" dirty="0">
                <a:ln>
                  <a:noFill/>
                </a:ln>
                <a:solidFill>
                  <a:srgbClr val="002060"/>
                </a:solidFill>
                <a:effectLst/>
                <a:uLnTx/>
                <a:uFillTx/>
              </a:rPr>
              <a:t>Correlación </a:t>
            </a:r>
            <a:r>
              <a:rPr kumimoji="0" lang="es-ES" sz="2400" b="1" i="0" u="none" strike="noStrike" kern="0" cap="none" spc="0" normalizeH="0" baseline="0" noProof="0" dirty="0" err="1">
                <a:ln>
                  <a:noFill/>
                </a:ln>
                <a:solidFill>
                  <a:srgbClr val="002060"/>
                </a:solidFill>
                <a:effectLst/>
                <a:uLnTx/>
                <a:uFillTx/>
              </a:rPr>
              <a:t>capnometría</a:t>
            </a:r>
            <a:r>
              <a:rPr kumimoji="0" lang="es-ES" sz="2400" b="1" i="0" u="none" strike="noStrike" kern="0" cap="none" spc="0" normalizeH="0" baseline="0" noProof="0" dirty="0">
                <a:ln>
                  <a:noFill/>
                </a:ln>
                <a:solidFill>
                  <a:srgbClr val="002060"/>
                </a:solidFill>
                <a:effectLst/>
                <a:uLnTx/>
                <a:uFillTx/>
              </a:rPr>
              <a:t>/validez del riñón </a:t>
            </a:r>
          </a:p>
        </p:txBody>
      </p:sp>
      <p:graphicFrame>
        <p:nvGraphicFramePr>
          <p:cNvPr id="4" name="3 Gráfico"/>
          <p:cNvGraphicFramePr>
            <a:graphicFrameLocks/>
          </p:cNvGraphicFramePr>
          <p:nvPr>
            <p:extLst>
              <p:ext uri="{D42A27DB-BD31-4B8C-83A1-F6EECF244321}">
                <p14:modId xmlns:p14="http://schemas.microsoft.com/office/powerpoint/2010/main" val="3451430415"/>
              </p:ext>
            </p:extLst>
          </p:nvPr>
        </p:nvGraphicFramePr>
        <p:xfrm>
          <a:off x="1167493" y="2383972"/>
          <a:ext cx="4572000" cy="27432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4 Tabla"/>
          <p:cNvGraphicFramePr>
            <a:graphicFrameLocks noGrp="1"/>
          </p:cNvGraphicFramePr>
          <p:nvPr>
            <p:extLst>
              <p:ext uri="{D42A27DB-BD31-4B8C-83A1-F6EECF244321}">
                <p14:modId xmlns:p14="http://schemas.microsoft.com/office/powerpoint/2010/main" val="2526875221"/>
              </p:ext>
            </p:extLst>
          </p:nvPr>
        </p:nvGraphicFramePr>
        <p:xfrm>
          <a:off x="6444539" y="2838794"/>
          <a:ext cx="4342881" cy="1460928"/>
        </p:xfrm>
        <a:graphic>
          <a:graphicData uri="http://schemas.openxmlformats.org/drawingml/2006/table">
            <a:tbl>
              <a:tblPr firstRow="1" firstCol="1" bandRow="1"/>
              <a:tblGrid>
                <a:gridCol w="1447627">
                  <a:extLst>
                    <a:ext uri="{9D8B030D-6E8A-4147-A177-3AD203B41FA5}">
                      <a16:colId xmlns:a16="http://schemas.microsoft.com/office/drawing/2014/main" val="20000"/>
                    </a:ext>
                  </a:extLst>
                </a:gridCol>
                <a:gridCol w="1447627">
                  <a:extLst>
                    <a:ext uri="{9D8B030D-6E8A-4147-A177-3AD203B41FA5}">
                      <a16:colId xmlns:a16="http://schemas.microsoft.com/office/drawing/2014/main" val="20001"/>
                    </a:ext>
                  </a:extLst>
                </a:gridCol>
                <a:gridCol w="1447627">
                  <a:extLst>
                    <a:ext uri="{9D8B030D-6E8A-4147-A177-3AD203B41FA5}">
                      <a16:colId xmlns:a16="http://schemas.microsoft.com/office/drawing/2014/main" val="20002"/>
                    </a:ext>
                  </a:extLst>
                </a:gridCol>
              </a:tblGrid>
              <a:tr h="486976">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endParaRPr lang="es-ES" sz="1100" dirty="0">
                        <a:effectLst/>
                        <a:latin typeface="+mn-lt"/>
                        <a:cs typeface="Times New Roman"/>
                      </a:endParaRPr>
                    </a:p>
                  </a:txBody>
                  <a:tcPr marL="44450" marR="44450" marT="0" marB="0"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107000"/>
                        </a:lnSpc>
                        <a:spcAft>
                          <a:spcPts val="0"/>
                        </a:spcAft>
                      </a:pPr>
                      <a:r>
                        <a:rPr lang="es-ES" sz="1800" dirty="0">
                          <a:effectLst/>
                          <a:latin typeface="+mn-lt"/>
                        </a:rPr>
                        <a:t>ETCO2 (SD)</a:t>
                      </a:r>
                      <a:endParaRPr lang="es-ES" sz="1800" dirty="0">
                        <a:effectLst/>
                        <a:latin typeface="+mn-lt"/>
                        <a:ea typeface="Calibri"/>
                        <a:cs typeface="Times New Roman"/>
                      </a:endParaRPr>
                    </a:p>
                  </a:txBody>
                  <a:tcPr marL="44450" marR="44450" marT="0" marB="0"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107000"/>
                        </a:lnSpc>
                        <a:spcAft>
                          <a:spcPts val="0"/>
                        </a:spcAft>
                      </a:pPr>
                      <a:r>
                        <a:rPr lang="es-ES" sz="1800" dirty="0">
                          <a:effectLst/>
                          <a:latin typeface="+mn-lt"/>
                        </a:rPr>
                        <a:t>p </a:t>
                      </a:r>
                      <a:r>
                        <a:rPr lang="es-ES" sz="1800" dirty="0" err="1">
                          <a:effectLst/>
                          <a:latin typeface="+mn-lt"/>
                        </a:rPr>
                        <a:t>Value</a:t>
                      </a:r>
                      <a:endParaRPr lang="es-ES" sz="1800" dirty="0">
                        <a:effectLst/>
                        <a:latin typeface="+mn-lt"/>
                        <a:ea typeface="Calibri"/>
                        <a:cs typeface="Times New Roman"/>
                      </a:endParaRPr>
                    </a:p>
                  </a:txBody>
                  <a:tcPr marL="44450" marR="44450" marT="0" marB="0"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extLst>
                  <a:ext uri="{0D108BD9-81ED-4DB2-BD59-A6C34878D82A}">
                    <a16:rowId xmlns:a16="http://schemas.microsoft.com/office/drawing/2014/main" val="10000"/>
                  </a:ext>
                </a:extLst>
              </a:tr>
              <a:tr h="486976">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107000"/>
                        </a:lnSpc>
                        <a:spcAft>
                          <a:spcPts val="0"/>
                        </a:spcAft>
                      </a:pPr>
                      <a:r>
                        <a:rPr lang="es-ES" sz="1800" dirty="0">
                          <a:effectLst/>
                          <a:latin typeface="+mn-lt"/>
                        </a:rPr>
                        <a:t>Injertados </a:t>
                      </a:r>
                      <a:r>
                        <a:rPr lang="es-ES" sz="2000" dirty="0">
                          <a:effectLst/>
                          <a:latin typeface="+mn-lt"/>
                        </a:rPr>
                        <a:t> </a:t>
                      </a:r>
                      <a:endParaRPr lang="es-ES" sz="2000" dirty="0">
                        <a:effectLst/>
                        <a:latin typeface="+mn-lt"/>
                        <a:ea typeface="Calibri"/>
                        <a:cs typeface="Times New Roman"/>
                      </a:endParaRPr>
                    </a:p>
                  </a:txBody>
                  <a:tcPr marL="44450" marR="44450" marT="0" marB="0" anchor="b">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7000"/>
                        </a:lnSpc>
                        <a:spcAft>
                          <a:spcPts val="0"/>
                        </a:spcAft>
                      </a:pPr>
                      <a:r>
                        <a:rPr lang="es-ES" sz="1600" dirty="0">
                          <a:effectLst/>
                          <a:latin typeface="+mn-lt"/>
                        </a:rPr>
                        <a:t>22,80 (±9,412)</a:t>
                      </a:r>
                      <a:endParaRPr lang="es-ES" sz="1600" dirty="0">
                        <a:effectLst/>
                        <a:latin typeface="+mn-lt"/>
                        <a:ea typeface="Calibri"/>
                        <a:cs typeface="Times New Roman"/>
                      </a:endParaRPr>
                    </a:p>
                  </a:txBody>
                  <a:tcPr marL="44450" marR="44450" marT="0" marB="0" anchor="b">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rowSpan="2">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7000"/>
                        </a:lnSpc>
                        <a:spcAft>
                          <a:spcPts val="0"/>
                        </a:spcAft>
                      </a:pPr>
                      <a:r>
                        <a:rPr lang="es-ES" sz="1600" b="1" dirty="0">
                          <a:effectLst/>
                          <a:latin typeface="+mn-lt"/>
                        </a:rPr>
                        <a:t>p=0,016</a:t>
                      </a:r>
                      <a:endParaRPr lang="es-ES" sz="1600" b="1" dirty="0">
                        <a:effectLst/>
                        <a:latin typeface="+mn-lt"/>
                        <a:ea typeface="Calibri"/>
                        <a:cs typeface="Times New Roman"/>
                      </a:endParaRPr>
                    </a:p>
                  </a:txBody>
                  <a:tcPr marL="44450" marR="44450" marT="0" marB="0"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10001"/>
                  </a:ext>
                </a:extLst>
              </a:tr>
              <a:tr h="486976">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107000"/>
                        </a:lnSpc>
                        <a:spcAft>
                          <a:spcPts val="0"/>
                        </a:spcAft>
                      </a:pPr>
                      <a:r>
                        <a:rPr lang="es-ES" sz="1800" dirty="0">
                          <a:effectLst/>
                          <a:latin typeface="+mn-lt"/>
                        </a:rPr>
                        <a:t>No injertados </a:t>
                      </a:r>
                      <a:endParaRPr lang="es-ES" sz="1800" dirty="0">
                        <a:effectLst/>
                        <a:latin typeface="+mn-lt"/>
                        <a:ea typeface="Calibri"/>
                        <a:cs typeface="Times New Roman"/>
                      </a:endParaRPr>
                    </a:p>
                  </a:txBody>
                  <a:tcPr marL="44450" marR="4445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7000"/>
                        </a:lnSpc>
                        <a:spcAft>
                          <a:spcPts val="0"/>
                        </a:spcAft>
                      </a:pPr>
                      <a:r>
                        <a:rPr lang="es-ES" sz="1600" dirty="0">
                          <a:effectLst/>
                          <a:latin typeface="+mn-lt"/>
                        </a:rPr>
                        <a:t>17,35 (±10,323)</a:t>
                      </a:r>
                      <a:endParaRPr lang="es-ES" sz="1600" dirty="0">
                        <a:effectLst/>
                        <a:latin typeface="+mn-lt"/>
                        <a:ea typeface="Calibri"/>
                        <a:cs typeface="Times New Roman"/>
                      </a:endParaRPr>
                    </a:p>
                  </a:txBody>
                  <a:tcPr marL="44450" marR="44450" marT="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vMerge="1">
                  <a:txBody>
                    <a:bodyPr/>
                    <a:lstStyle/>
                    <a:p>
                      <a:endParaRPr lang="es-ES"/>
                    </a:p>
                  </a:txBody>
                  <a:tcPr/>
                </a:tc>
                <a:extLst>
                  <a:ext uri="{0D108BD9-81ED-4DB2-BD59-A6C34878D82A}">
                    <a16:rowId xmlns:a16="http://schemas.microsoft.com/office/drawing/2014/main" val="10002"/>
                  </a:ext>
                </a:extLst>
              </a:tr>
            </a:tbl>
          </a:graphicData>
        </a:graphic>
      </p:graphicFrame>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370637"/>
            <a:ext cx="294481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39764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9762" y="5753566"/>
            <a:ext cx="3932238" cy="1104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a:spLocks noChangeArrowheads="1"/>
          </p:cNvSpPr>
          <p:nvPr/>
        </p:nvSpPr>
        <p:spPr bwMode="auto">
          <a:xfrm>
            <a:off x="188278" y="1038591"/>
            <a:ext cx="6928634" cy="738664"/>
          </a:xfrm>
          <a:prstGeom prst="rect">
            <a:avLst/>
          </a:prstGeom>
          <a:solidFill>
            <a:schemeClr val="accent1">
              <a:lumMod val="75000"/>
            </a:schemeClr>
          </a:solidFill>
          <a:ln w="6350" cap="flat" cmpd="sng" algn="ctr">
            <a:solidFill>
              <a:srgbClr val="5B9BD5"/>
            </a:solidFill>
            <a:prstDash val="solid"/>
            <a:miter lim="800000"/>
          </a:ln>
          <a:effectLst/>
        </p:spPr>
        <p:txBody>
          <a:bodyPr wrap="square">
            <a:spAutoFit/>
          </a:bodyPr>
          <a:lstStyle/>
          <a:p>
            <a:pPr>
              <a:defRPr/>
            </a:pPr>
            <a:r>
              <a:rPr lang="es-ES" altLang="es-ES" sz="1400" kern="0" dirty="0">
                <a:solidFill>
                  <a:schemeClr val="bg1"/>
                </a:solidFill>
              </a:rPr>
              <a:t>Ningún paciente presentó un </a:t>
            </a:r>
            <a:r>
              <a:rPr lang="es-ES" altLang="es-ES" sz="1400" b="1" kern="0" dirty="0">
                <a:solidFill>
                  <a:schemeClr val="bg1"/>
                </a:solidFill>
              </a:rPr>
              <a:t>rechazo agudo </a:t>
            </a:r>
            <a:r>
              <a:rPr lang="es-ES" altLang="es-ES" sz="1400" kern="0" dirty="0">
                <a:solidFill>
                  <a:schemeClr val="bg1"/>
                </a:solidFill>
              </a:rPr>
              <a:t>del injerto</a:t>
            </a:r>
          </a:p>
          <a:p>
            <a:pPr>
              <a:defRPr/>
            </a:pPr>
            <a:r>
              <a:rPr lang="es-ES" altLang="es-ES" sz="1400" kern="0" dirty="0">
                <a:solidFill>
                  <a:schemeClr val="bg1"/>
                </a:solidFill>
              </a:rPr>
              <a:t>La </a:t>
            </a:r>
            <a:r>
              <a:rPr lang="es-ES" altLang="es-ES" sz="1400" b="1" kern="0" dirty="0">
                <a:solidFill>
                  <a:schemeClr val="bg1"/>
                </a:solidFill>
              </a:rPr>
              <a:t>supervivencia del injerto </a:t>
            </a:r>
            <a:r>
              <a:rPr lang="es-ES" altLang="es-ES" sz="1400" kern="0" dirty="0">
                <a:solidFill>
                  <a:schemeClr val="bg1"/>
                </a:solidFill>
              </a:rPr>
              <a:t>fue del 100% </a:t>
            </a:r>
          </a:p>
          <a:p>
            <a:pPr>
              <a:defRPr/>
            </a:pPr>
            <a:r>
              <a:rPr lang="es-ES" altLang="es-ES" sz="1400" kern="0" dirty="0">
                <a:solidFill>
                  <a:schemeClr val="bg1"/>
                </a:solidFill>
              </a:rPr>
              <a:t>No se produjo ningún </a:t>
            </a:r>
            <a:r>
              <a:rPr lang="es-ES" altLang="es-ES" sz="1400" b="1" kern="0" dirty="0">
                <a:solidFill>
                  <a:schemeClr val="bg1"/>
                </a:solidFill>
              </a:rPr>
              <a:t>fallecimiento</a:t>
            </a:r>
            <a:r>
              <a:rPr lang="es-ES" altLang="es-ES" sz="1400" kern="0" dirty="0">
                <a:solidFill>
                  <a:schemeClr val="bg1"/>
                </a:solidFill>
              </a:rPr>
              <a:t> en el periodo del estudio</a:t>
            </a:r>
          </a:p>
        </p:txBody>
      </p:sp>
      <p:graphicFrame>
        <p:nvGraphicFramePr>
          <p:cNvPr id="4" name="3 Tabla"/>
          <p:cNvGraphicFramePr>
            <a:graphicFrameLocks noGrp="1"/>
          </p:cNvGraphicFramePr>
          <p:nvPr>
            <p:extLst>
              <p:ext uri="{D42A27DB-BD31-4B8C-83A1-F6EECF244321}">
                <p14:modId xmlns:p14="http://schemas.microsoft.com/office/powerpoint/2010/main" val="1300785554"/>
              </p:ext>
            </p:extLst>
          </p:nvPr>
        </p:nvGraphicFramePr>
        <p:xfrm>
          <a:off x="181502" y="2090886"/>
          <a:ext cx="5897565" cy="3398520"/>
        </p:xfrm>
        <a:graphic>
          <a:graphicData uri="http://schemas.openxmlformats.org/drawingml/2006/table">
            <a:tbl>
              <a:tblPr firstRow="1" bandRow="1">
                <a:tableStyleId>{5C22544A-7EE6-4342-B048-85BDC9FD1C3A}</a:tableStyleId>
              </a:tblPr>
              <a:tblGrid>
                <a:gridCol w="1672698">
                  <a:extLst>
                    <a:ext uri="{9D8B030D-6E8A-4147-A177-3AD203B41FA5}">
                      <a16:colId xmlns:a16="http://schemas.microsoft.com/office/drawing/2014/main" val="20000"/>
                    </a:ext>
                  </a:extLst>
                </a:gridCol>
                <a:gridCol w="1092200">
                  <a:extLst>
                    <a:ext uri="{9D8B030D-6E8A-4147-A177-3AD203B41FA5}">
                      <a16:colId xmlns:a16="http://schemas.microsoft.com/office/drawing/2014/main" val="20001"/>
                    </a:ext>
                  </a:extLst>
                </a:gridCol>
                <a:gridCol w="1481667">
                  <a:extLst>
                    <a:ext uri="{9D8B030D-6E8A-4147-A177-3AD203B41FA5}">
                      <a16:colId xmlns:a16="http://schemas.microsoft.com/office/drawing/2014/main" val="20002"/>
                    </a:ext>
                  </a:extLst>
                </a:gridCol>
                <a:gridCol w="1651000">
                  <a:extLst>
                    <a:ext uri="{9D8B030D-6E8A-4147-A177-3AD203B41FA5}">
                      <a16:colId xmlns:a16="http://schemas.microsoft.com/office/drawing/2014/main" val="20003"/>
                    </a:ext>
                  </a:extLst>
                </a:gridCol>
              </a:tblGrid>
              <a:tr h="370840">
                <a:tc>
                  <a:txBody>
                    <a:bodyPr/>
                    <a:lstStyle/>
                    <a:p>
                      <a:endParaRPr lang="es-ES" sz="1400" dirty="0">
                        <a:solidFill>
                          <a:schemeClr val="bg1"/>
                        </a:solidFill>
                        <a:latin typeface="+mn-lt"/>
                        <a:ea typeface="Verdana" panose="020B0604030504040204" pitchFamily="34" charset="0"/>
                        <a:cs typeface="Verdana" panose="020B0604030504040204" pitchFamily="34" charset="0"/>
                      </a:endParaRPr>
                    </a:p>
                  </a:txBody>
                  <a:tcPr marL="91446" marR="91446">
                    <a:solidFill>
                      <a:schemeClr val="accent1">
                        <a:lumMod val="75000"/>
                      </a:schemeClr>
                    </a:solidFill>
                  </a:tcPr>
                </a:tc>
                <a:tc>
                  <a:txBody>
                    <a:bodyPr/>
                    <a:lstStyle/>
                    <a:p>
                      <a:endParaRPr lang="es-ES" sz="1400" dirty="0">
                        <a:solidFill>
                          <a:schemeClr val="bg1"/>
                        </a:solidFill>
                        <a:latin typeface="+mn-lt"/>
                        <a:ea typeface="Verdana" panose="020B0604030504040204" pitchFamily="34" charset="0"/>
                        <a:cs typeface="Verdana" panose="020B0604030504040204" pitchFamily="34" charset="0"/>
                      </a:endParaRPr>
                    </a:p>
                  </a:txBody>
                  <a:tcPr marL="91446" marR="91446">
                    <a:solidFill>
                      <a:schemeClr val="accent1">
                        <a:lumMod val="75000"/>
                      </a:schemeClr>
                    </a:solidFill>
                  </a:tcPr>
                </a:tc>
                <a:tc>
                  <a:txBody>
                    <a:bodyPr/>
                    <a:lstStyle/>
                    <a:p>
                      <a:pPr algn="ctr"/>
                      <a:r>
                        <a:rPr lang="es-ES" sz="1400" dirty="0" err="1">
                          <a:solidFill>
                            <a:schemeClr val="bg1"/>
                          </a:solidFill>
                          <a:latin typeface="+mn-lt"/>
                          <a:ea typeface="Verdana" panose="020B0604030504040204" pitchFamily="34" charset="0"/>
                          <a:cs typeface="Verdana" panose="020B0604030504040204" pitchFamily="34" charset="0"/>
                        </a:rPr>
                        <a:t>Capnometría</a:t>
                      </a:r>
                      <a:r>
                        <a:rPr lang="es-ES" sz="1400" dirty="0">
                          <a:solidFill>
                            <a:schemeClr val="bg1"/>
                          </a:solidFill>
                          <a:latin typeface="+mn-lt"/>
                          <a:ea typeface="Verdana" panose="020B0604030504040204" pitchFamily="34" charset="0"/>
                          <a:cs typeface="Verdana" panose="020B0604030504040204" pitchFamily="34" charset="0"/>
                        </a:rPr>
                        <a:t> inicial</a:t>
                      </a:r>
                    </a:p>
                  </a:txBody>
                  <a:tcPr marL="91446" marR="91446">
                    <a:solidFill>
                      <a:schemeClr val="accent1">
                        <a:lumMod val="75000"/>
                      </a:schemeClr>
                    </a:solidFill>
                  </a:tcPr>
                </a:tc>
                <a:tc>
                  <a:txBody>
                    <a:bodyPr/>
                    <a:lstStyle/>
                    <a:p>
                      <a:pPr algn="ctr"/>
                      <a:r>
                        <a:rPr lang="es-ES" sz="1400" dirty="0" err="1">
                          <a:solidFill>
                            <a:schemeClr val="bg1"/>
                          </a:solidFill>
                          <a:latin typeface="+mn-lt"/>
                          <a:ea typeface="Verdana" panose="020B0604030504040204" pitchFamily="34" charset="0"/>
                          <a:cs typeface="Verdana" panose="020B0604030504040204" pitchFamily="34" charset="0"/>
                        </a:rPr>
                        <a:t>Capnometría</a:t>
                      </a:r>
                      <a:r>
                        <a:rPr lang="es-ES" sz="1400" dirty="0">
                          <a:solidFill>
                            <a:schemeClr val="bg1"/>
                          </a:solidFill>
                          <a:latin typeface="+mn-lt"/>
                          <a:ea typeface="Verdana" panose="020B0604030504040204" pitchFamily="34" charset="0"/>
                          <a:cs typeface="Verdana" panose="020B0604030504040204" pitchFamily="34" charset="0"/>
                        </a:rPr>
                        <a:t> transferencia</a:t>
                      </a:r>
                    </a:p>
                  </a:txBody>
                  <a:tcPr marL="91446" marR="91446">
                    <a:solidFill>
                      <a:schemeClr val="accent1">
                        <a:lumMod val="75000"/>
                      </a:schemeClr>
                    </a:solidFill>
                  </a:tcPr>
                </a:tc>
                <a:extLst>
                  <a:ext uri="{0D108BD9-81ED-4DB2-BD59-A6C34878D82A}">
                    <a16:rowId xmlns:a16="http://schemas.microsoft.com/office/drawing/2014/main" val="10000"/>
                  </a:ext>
                </a:extLst>
              </a:tr>
              <a:tr h="320040">
                <a:tc rowSpan="3">
                  <a:txBody>
                    <a:bodyPr/>
                    <a:lstStyle/>
                    <a:p>
                      <a:r>
                        <a:rPr lang="es-ES" sz="1400" b="1" dirty="0">
                          <a:solidFill>
                            <a:schemeClr val="tx1"/>
                          </a:solidFill>
                          <a:latin typeface="+mn-lt"/>
                          <a:ea typeface="Verdana" panose="020B0604030504040204" pitchFamily="34" charset="0"/>
                          <a:cs typeface="Verdana" panose="020B0604030504040204" pitchFamily="34" charset="0"/>
                        </a:rPr>
                        <a:t>Fallo renal primario</a:t>
                      </a:r>
                    </a:p>
                  </a:txBody>
                  <a:tcPr marL="91446" marR="91446"/>
                </a:tc>
                <a:tc>
                  <a:txBody>
                    <a:bodyPr/>
                    <a:lstStyle/>
                    <a:p>
                      <a:r>
                        <a:rPr lang="es-ES" sz="1400" dirty="0">
                          <a:solidFill>
                            <a:schemeClr val="tx1"/>
                          </a:solidFill>
                          <a:latin typeface="+mn-lt"/>
                          <a:ea typeface="Verdana" panose="020B0604030504040204" pitchFamily="34" charset="0"/>
                          <a:cs typeface="Verdana" panose="020B0604030504040204" pitchFamily="34" charset="0"/>
                        </a:rPr>
                        <a:t> SI (1)</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55</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29</a:t>
                      </a:r>
                    </a:p>
                  </a:txBody>
                  <a:tcPr marL="91446" marR="91446">
                    <a:solidFill>
                      <a:schemeClr val="accent1">
                        <a:lumMod val="20000"/>
                        <a:lumOff val="80000"/>
                      </a:schemeClr>
                    </a:solidFill>
                  </a:tcPr>
                </a:tc>
                <a:extLst>
                  <a:ext uri="{0D108BD9-81ED-4DB2-BD59-A6C34878D82A}">
                    <a16:rowId xmlns:a16="http://schemas.microsoft.com/office/drawing/2014/main" val="10001"/>
                  </a:ext>
                </a:extLst>
              </a:tr>
              <a:tr h="320040">
                <a:tc vMerge="1">
                  <a:txBody>
                    <a:bodyPr/>
                    <a:lstStyle/>
                    <a:p>
                      <a:endParaRPr lang="es-ES"/>
                    </a:p>
                  </a:txBody>
                  <a:tcPr/>
                </a:tc>
                <a:tc>
                  <a:txBody>
                    <a:bodyPr/>
                    <a:lstStyle/>
                    <a:p>
                      <a:r>
                        <a:rPr lang="es-ES" sz="1400" dirty="0">
                          <a:solidFill>
                            <a:schemeClr val="tx1"/>
                          </a:solidFill>
                          <a:latin typeface="+mn-lt"/>
                          <a:ea typeface="Verdana" panose="020B0604030504040204" pitchFamily="34" charset="0"/>
                          <a:cs typeface="Verdana" panose="020B0604030504040204" pitchFamily="34" charset="0"/>
                        </a:rPr>
                        <a:t>NO (54)</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26,8</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20,2</a:t>
                      </a:r>
                    </a:p>
                  </a:txBody>
                  <a:tcPr marL="91446" marR="91446">
                    <a:solidFill>
                      <a:schemeClr val="accent1">
                        <a:lumMod val="20000"/>
                        <a:lumOff val="80000"/>
                      </a:schemeClr>
                    </a:solidFill>
                  </a:tcPr>
                </a:tc>
                <a:extLst>
                  <a:ext uri="{0D108BD9-81ED-4DB2-BD59-A6C34878D82A}">
                    <a16:rowId xmlns:a16="http://schemas.microsoft.com/office/drawing/2014/main" val="10002"/>
                  </a:ext>
                </a:extLst>
              </a:tr>
              <a:tr h="320040">
                <a:tc vMerge="1">
                  <a:txBody>
                    <a:bodyPr/>
                    <a:lstStyle/>
                    <a:p>
                      <a:endParaRPr lang="es-ES" dirty="0">
                        <a:solidFill>
                          <a:schemeClr val="tx1"/>
                        </a:solidFill>
                        <a:latin typeface="+mn-lt"/>
                        <a:ea typeface="Verdana" panose="020B0604030504040204" pitchFamily="34" charset="0"/>
                        <a:cs typeface="Verdana" panose="020B0604030504040204" pitchFamily="34" charset="0"/>
                      </a:endParaRPr>
                    </a:p>
                  </a:txBody>
                  <a:tcPr marL="91446" marR="91446"/>
                </a:tc>
                <a:tc>
                  <a:txBody>
                    <a:bodyPr/>
                    <a:lstStyle/>
                    <a:p>
                      <a:r>
                        <a:rPr lang="es-ES" sz="1400" dirty="0">
                          <a:solidFill>
                            <a:schemeClr val="tx1"/>
                          </a:solidFill>
                          <a:latin typeface="+mn-lt"/>
                          <a:ea typeface="Verdana" panose="020B0604030504040204" pitchFamily="34" charset="0"/>
                          <a:cs typeface="Verdana" panose="020B0604030504040204" pitchFamily="34" charset="0"/>
                        </a:rPr>
                        <a:t>p-</a:t>
                      </a:r>
                      <a:r>
                        <a:rPr lang="es-ES" sz="1400" dirty="0" err="1">
                          <a:solidFill>
                            <a:schemeClr val="tx1"/>
                          </a:solidFill>
                          <a:latin typeface="+mn-lt"/>
                          <a:ea typeface="Verdana" panose="020B0604030504040204" pitchFamily="34" charset="0"/>
                          <a:cs typeface="Verdana" panose="020B0604030504040204" pitchFamily="34" charset="0"/>
                        </a:rPr>
                        <a:t>value</a:t>
                      </a:r>
                      <a:endParaRPr lang="es-ES" sz="1400" dirty="0">
                        <a:solidFill>
                          <a:schemeClr val="tx1"/>
                        </a:solidFill>
                        <a:latin typeface="+mn-lt"/>
                        <a:ea typeface="Verdana" panose="020B0604030504040204" pitchFamily="34" charset="0"/>
                        <a:cs typeface="Verdana" panose="020B0604030504040204" pitchFamily="34" charset="0"/>
                      </a:endParaRPr>
                    </a:p>
                  </a:txBody>
                  <a:tcPr marL="91446" marR="91446">
                    <a:solidFill>
                      <a:schemeClr val="accent1">
                        <a:lumMod val="60000"/>
                        <a:lumOff val="4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0,1</a:t>
                      </a:r>
                    </a:p>
                  </a:txBody>
                  <a:tcPr marL="91446" marR="91446">
                    <a:solidFill>
                      <a:schemeClr val="accent1">
                        <a:lumMod val="60000"/>
                        <a:lumOff val="4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0,8</a:t>
                      </a:r>
                    </a:p>
                  </a:txBody>
                  <a:tcPr marL="91446" marR="91446">
                    <a:solidFill>
                      <a:schemeClr val="accent1">
                        <a:lumMod val="60000"/>
                        <a:lumOff val="40000"/>
                      </a:schemeClr>
                    </a:solidFill>
                  </a:tcPr>
                </a:tc>
                <a:extLst>
                  <a:ext uri="{0D108BD9-81ED-4DB2-BD59-A6C34878D82A}">
                    <a16:rowId xmlns:a16="http://schemas.microsoft.com/office/drawing/2014/main" val="10003"/>
                  </a:ext>
                </a:extLst>
              </a:tr>
              <a:tr h="320040">
                <a:tc rowSpan="3">
                  <a:txBody>
                    <a:bodyPr/>
                    <a:lstStyle/>
                    <a:p>
                      <a:r>
                        <a:rPr lang="es-ES" sz="1400" b="1" dirty="0">
                          <a:solidFill>
                            <a:schemeClr val="tx1"/>
                          </a:solidFill>
                          <a:latin typeface="+mn-lt"/>
                          <a:ea typeface="Verdana" panose="020B0604030504040204" pitchFamily="34" charset="0"/>
                          <a:cs typeface="Verdana" panose="020B0604030504040204" pitchFamily="34" charset="0"/>
                        </a:rPr>
                        <a:t>Retraso</a:t>
                      </a:r>
                      <a:r>
                        <a:rPr lang="es-ES" sz="1400" b="1" baseline="0" dirty="0">
                          <a:solidFill>
                            <a:schemeClr val="tx1"/>
                          </a:solidFill>
                          <a:latin typeface="+mn-lt"/>
                          <a:ea typeface="Verdana" panose="020B0604030504040204" pitchFamily="34" charset="0"/>
                          <a:cs typeface="Verdana" panose="020B0604030504040204" pitchFamily="34" charset="0"/>
                        </a:rPr>
                        <a:t> función renal</a:t>
                      </a:r>
                      <a:endParaRPr lang="es-ES" sz="1400" b="1" dirty="0">
                        <a:solidFill>
                          <a:schemeClr val="tx1"/>
                        </a:solidFill>
                        <a:latin typeface="+mn-lt"/>
                        <a:ea typeface="Verdana" panose="020B0604030504040204" pitchFamily="34" charset="0"/>
                        <a:cs typeface="Verdana" panose="020B0604030504040204" pitchFamily="34" charset="0"/>
                      </a:endParaRPr>
                    </a:p>
                  </a:txBody>
                  <a:tcPr marL="91446" marR="91446"/>
                </a:tc>
                <a:tc>
                  <a:txBody>
                    <a:bodyPr/>
                    <a:lstStyle/>
                    <a:p>
                      <a:r>
                        <a:rPr lang="es-ES" sz="1400" dirty="0">
                          <a:solidFill>
                            <a:schemeClr val="tx1"/>
                          </a:solidFill>
                          <a:latin typeface="+mn-lt"/>
                          <a:ea typeface="Verdana" panose="020B0604030504040204" pitchFamily="34" charset="0"/>
                          <a:cs typeface="Verdana" panose="020B0604030504040204" pitchFamily="34" charset="0"/>
                        </a:rPr>
                        <a:t>SI (45)</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27,4</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19</a:t>
                      </a:r>
                    </a:p>
                  </a:txBody>
                  <a:tcPr marL="91446" marR="91446">
                    <a:solidFill>
                      <a:schemeClr val="accent1">
                        <a:lumMod val="20000"/>
                        <a:lumOff val="80000"/>
                      </a:schemeClr>
                    </a:solidFill>
                  </a:tcPr>
                </a:tc>
                <a:extLst>
                  <a:ext uri="{0D108BD9-81ED-4DB2-BD59-A6C34878D82A}">
                    <a16:rowId xmlns:a16="http://schemas.microsoft.com/office/drawing/2014/main" val="10004"/>
                  </a:ext>
                </a:extLst>
              </a:tr>
              <a:tr h="320040">
                <a:tc vMerge="1">
                  <a:txBody>
                    <a:bodyPr/>
                    <a:lstStyle/>
                    <a:p>
                      <a:endParaRPr lang="es-ES"/>
                    </a:p>
                  </a:txBody>
                  <a:tcPr/>
                </a:tc>
                <a:tc>
                  <a:txBody>
                    <a:bodyPr/>
                    <a:lstStyle/>
                    <a:p>
                      <a:r>
                        <a:rPr lang="es-ES" sz="1400" dirty="0">
                          <a:solidFill>
                            <a:schemeClr val="tx1"/>
                          </a:solidFill>
                          <a:latin typeface="+mn-lt"/>
                          <a:ea typeface="Verdana" panose="020B0604030504040204" pitchFamily="34" charset="0"/>
                          <a:cs typeface="Verdana" panose="020B0604030504040204" pitchFamily="34" charset="0"/>
                        </a:rPr>
                        <a:t>NO (10)</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24,6</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26,3</a:t>
                      </a:r>
                    </a:p>
                  </a:txBody>
                  <a:tcPr marL="91446" marR="91446">
                    <a:solidFill>
                      <a:schemeClr val="accent1">
                        <a:lumMod val="20000"/>
                        <a:lumOff val="80000"/>
                      </a:schemeClr>
                    </a:solidFill>
                  </a:tcPr>
                </a:tc>
                <a:extLst>
                  <a:ext uri="{0D108BD9-81ED-4DB2-BD59-A6C34878D82A}">
                    <a16:rowId xmlns:a16="http://schemas.microsoft.com/office/drawing/2014/main" val="10005"/>
                  </a:ext>
                </a:extLst>
              </a:tr>
              <a:tr h="320040">
                <a:tc vMerge="1">
                  <a:txBody>
                    <a:bodyPr/>
                    <a:lstStyle/>
                    <a:p>
                      <a:endParaRPr lang="es-ES" dirty="0">
                        <a:solidFill>
                          <a:schemeClr val="tx1"/>
                        </a:solidFill>
                        <a:latin typeface="+mn-lt"/>
                        <a:ea typeface="Verdana" panose="020B0604030504040204" pitchFamily="34" charset="0"/>
                        <a:cs typeface="Verdana" panose="020B0604030504040204" pitchFamily="34" charset="0"/>
                      </a:endParaRPr>
                    </a:p>
                  </a:txBody>
                  <a:tcPr marL="91446" marR="91446"/>
                </a:tc>
                <a:tc>
                  <a:txBody>
                    <a:bodyPr/>
                    <a:lstStyle/>
                    <a:p>
                      <a:r>
                        <a:rPr lang="es-ES" sz="1400" kern="1200" dirty="0">
                          <a:solidFill>
                            <a:schemeClr val="tx1"/>
                          </a:solidFill>
                          <a:latin typeface="+mn-lt"/>
                          <a:ea typeface="Verdana" panose="020B0604030504040204" pitchFamily="34" charset="0"/>
                          <a:cs typeface="Verdana" panose="020B0604030504040204" pitchFamily="34" charset="0"/>
                        </a:rPr>
                        <a:t>p-</a:t>
                      </a:r>
                      <a:r>
                        <a:rPr lang="es-ES" sz="1400" kern="1200" dirty="0" err="1">
                          <a:solidFill>
                            <a:schemeClr val="tx1"/>
                          </a:solidFill>
                          <a:latin typeface="+mn-lt"/>
                          <a:ea typeface="Verdana" panose="020B0604030504040204" pitchFamily="34" charset="0"/>
                          <a:cs typeface="Verdana" panose="020B0604030504040204" pitchFamily="34" charset="0"/>
                        </a:rPr>
                        <a:t>value</a:t>
                      </a:r>
                      <a:endParaRPr lang="es-ES" sz="1400" kern="1200" dirty="0">
                        <a:solidFill>
                          <a:schemeClr val="tx1"/>
                        </a:solidFill>
                        <a:latin typeface="+mn-lt"/>
                        <a:ea typeface="Verdana" panose="020B0604030504040204" pitchFamily="34" charset="0"/>
                        <a:cs typeface="Verdana" panose="020B0604030504040204" pitchFamily="34" charset="0"/>
                      </a:endParaRPr>
                    </a:p>
                  </a:txBody>
                  <a:tcPr marL="91446" marR="91446">
                    <a:solidFill>
                      <a:schemeClr val="accent1">
                        <a:lumMod val="60000"/>
                        <a:lumOff val="40000"/>
                      </a:schemeClr>
                    </a:solidFill>
                  </a:tcPr>
                </a:tc>
                <a:tc>
                  <a:txBody>
                    <a:bodyPr/>
                    <a:lstStyle/>
                    <a:p>
                      <a:pPr algn="ctr"/>
                      <a:r>
                        <a:rPr lang="es-ES" sz="1400" kern="1200" dirty="0">
                          <a:solidFill>
                            <a:schemeClr val="tx1"/>
                          </a:solidFill>
                          <a:latin typeface="+mn-lt"/>
                          <a:ea typeface="Verdana" panose="020B0604030504040204" pitchFamily="34" charset="0"/>
                          <a:cs typeface="Verdana" panose="020B0604030504040204" pitchFamily="34" charset="0"/>
                        </a:rPr>
                        <a:t>0,9 </a:t>
                      </a:r>
                    </a:p>
                  </a:txBody>
                  <a:tcPr marL="91446" marR="91446">
                    <a:solidFill>
                      <a:schemeClr val="accent1">
                        <a:lumMod val="60000"/>
                        <a:lumOff val="40000"/>
                      </a:schemeClr>
                    </a:solidFill>
                  </a:tcPr>
                </a:tc>
                <a:tc>
                  <a:txBody>
                    <a:bodyPr/>
                    <a:lstStyle/>
                    <a:p>
                      <a:pPr algn="ctr"/>
                      <a:r>
                        <a:rPr lang="es-ES" sz="1400" kern="1200" dirty="0">
                          <a:solidFill>
                            <a:schemeClr val="tx1"/>
                          </a:solidFill>
                          <a:latin typeface="+mn-lt"/>
                          <a:ea typeface="Verdana" panose="020B0604030504040204" pitchFamily="34" charset="0"/>
                          <a:cs typeface="Verdana" panose="020B0604030504040204" pitchFamily="34" charset="0"/>
                        </a:rPr>
                        <a:t>0,2 </a:t>
                      </a:r>
                    </a:p>
                  </a:txBody>
                  <a:tcPr marL="91446" marR="91446">
                    <a:solidFill>
                      <a:schemeClr val="accent1">
                        <a:lumMod val="60000"/>
                        <a:lumOff val="40000"/>
                      </a:schemeClr>
                    </a:solidFill>
                  </a:tcPr>
                </a:tc>
                <a:extLst>
                  <a:ext uri="{0D108BD9-81ED-4DB2-BD59-A6C34878D82A}">
                    <a16:rowId xmlns:a16="http://schemas.microsoft.com/office/drawing/2014/main" val="10006"/>
                  </a:ext>
                </a:extLst>
              </a:tr>
              <a:tr h="320040">
                <a:tc rowSpan="3">
                  <a:txBody>
                    <a:bodyPr/>
                    <a:lstStyle/>
                    <a:p>
                      <a:r>
                        <a:rPr lang="es-ES" sz="1400" b="1" dirty="0">
                          <a:solidFill>
                            <a:schemeClr val="tx1"/>
                          </a:solidFill>
                          <a:latin typeface="+mn-lt"/>
                          <a:ea typeface="Verdana" panose="020B0604030504040204" pitchFamily="34" charset="0"/>
                          <a:cs typeface="Verdana" panose="020B0604030504040204" pitchFamily="34" charset="0"/>
                        </a:rPr>
                        <a:t>Complicación</a:t>
                      </a:r>
                      <a:r>
                        <a:rPr lang="es-ES" sz="1400" b="1" baseline="0" dirty="0">
                          <a:solidFill>
                            <a:schemeClr val="tx1"/>
                          </a:solidFill>
                          <a:latin typeface="+mn-lt"/>
                          <a:ea typeface="Verdana" panose="020B0604030504040204" pitchFamily="34" charset="0"/>
                          <a:cs typeface="Verdana" panose="020B0604030504040204" pitchFamily="34" charset="0"/>
                        </a:rPr>
                        <a:t> infecciosa</a:t>
                      </a:r>
                      <a:endParaRPr lang="es-ES" sz="1400" b="1" dirty="0">
                        <a:solidFill>
                          <a:schemeClr val="tx1"/>
                        </a:solidFill>
                        <a:latin typeface="+mn-lt"/>
                        <a:ea typeface="Verdana" panose="020B0604030504040204" pitchFamily="34" charset="0"/>
                        <a:cs typeface="Verdana" panose="020B0604030504040204" pitchFamily="34" charset="0"/>
                      </a:endParaRPr>
                    </a:p>
                  </a:txBody>
                  <a:tcPr marL="91446" marR="91446"/>
                </a:tc>
                <a:tc>
                  <a:txBody>
                    <a:bodyPr/>
                    <a:lstStyle/>
                    <a:p>
                      <a:r>
                        <a:rPr lang="es-ES" sz="1400" dirty="0">
                          <a:solidFill>
                            <a:schemeClr val="tx1"/>
                          </a:solidFill>
                          <a:latin typeface="+mn-lt"/>
                          <a:ea typeface="Verdana" panose="020B0604030504040204" pitchFamily="34" charset="0"/>
                          <a:cs typeface="Verdana" panose="020B0604030504040204" pitchFamily="34" charset="0"/>
                        </a:rPr>
                        <a:t>SI (25)</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23,9</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18,1</a:t>
                      </a:r>
                    </a:p>
                  </a:txBody>
                  <a:tcPr marL="91446" marR="91446">
                    <a:solidFill>
                      <a:schemeClr val="accent1">
                        <a:lumMod val="20000"/>
                        <a:lumOff val="80000"/>
                      </a:schemeClr>
                    </a:solidFill>
                  </a:tcPr>
                </a:tc>
                <a:extLst>
                  <a:ext uri="{0D108BD9-81ED-4DB2-BD59-A6C34878D82A}">
                    <a16:rowId xmlns:a16="http://schemas.microsoft.com/office/drawing/2014/main" val="10007"/>
                  </a:ext>
                </a:extLst>
              </a:tr>
              <a:tr h="320040">
                <a:tc vMerge="1">
                  <a:txBody>
                    <a:bodyPr/>
                    <a:lstStyle/>
                    <a:p>
                      <a:endParaRPr lang="es-ES" dirty="0">
                        <a:solidFill>
                          <a:schemeClr val="tx1"/>
                        </a:solidFill>
                        <a:latin typeface="+mn-lt"/>
                        <a:ea typeface="Verdana" panose="020B0604030504040204" pitchFamily="34" charset="0"/>
                        <a:cs typeface="Verdana" panose="020B0604030504040204" pitchFamily="34" charset="0"/>
                      </a:endParaRPr>
                    </a:p>
                  </a:txBody>
                  <a:tcPr marL="91446" marR="91446"/>
                </a:tc>
                <a:tc>
                  <a:txBody>
                    <a:bodyPr/>
                    <a:lstStyle/>
                    <a:p>
                      <a:r>
                        <a:rPr lang="es-ES" sz="1400" dirty="0">
                          <a:solidFill>
                            <a:schemeClr val="tx1"/>
                          </a:solidFill>
                          <a:latin typeface="+mn-lt"/>
                          <a:ea typeface="Verdana" panose="020B0604030504040204" pitchFamily="34" charset="0"/>
                          <a:cs typeface="Verdana" panose="020B0604030504040204" pitchFamily="34" charset="0"/>
                        </a:rPr>
                        <a:t>NO (30)</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30,1</a:t>
                      </a:r>
                    </a:p>
                  </a:txBody>
                  <a:tcPr marL="91446" marR="91446">
                    <a:solidFill>
                      <a:schemeClr val="accent1">
                        <a:lumMod val="20000"/>
                        <a:lumOff val="8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22,1</a:t>
                      </a:r>
                    </a:p>
                  </a:txBody>
                  <a:tcPr marL="91446" marR="91446">
                    <a:solidFill>
                      <a:schemeClr val="accent1">
                        <a:lumMod val="20000"/>
                        <a:lumOff val="80000"/>
                      </a:schemeClr>
                    </a:solidFill>
                  </a:tcPr>
                </a:tc>
                <a:extLst>
                  <a:ext uri="{0D108BD9-81ED-4DB2-BD59-A6C34878D82A}">
                    <a16:rowId xmlns:a16="http://schemas.microsoft.com/office/drawing/2014/main" val="10008"/>
                  </a:ext>
                </a:extLst>
              </a:tr>
              <a:tr h="320040">
                <a:tc vMerge="1">
                  <a:txBody>
                    <a:bodyPr/>
                    <a:lstStyle/>
                    <a:p>
                      <a:endParaRPr lang="es-ES" dirty="0">
                        <a:solidFill>
                          <a:schemeClr val="tx1"/>
                        </a:solidFill>
                        <a:latin typeface="+mn-lt"/>
                        <a:ea typeface="Verdana" panose="020B0604030504040204" pitchFamily="34" charset="0"/>
                        <a:cs typeface="Verdana" panose="020B0604030504040204" pitchFamily="34" charset="0"/>
                      </a:endParaRPr>
                    </a:p>
                  </a:txBody>
                  <a:tcPr marL="91446" marR="91446"/>
                </a:tc>
                <a:tc>
                  <a:txBody>
                    <a:bodyPr/>
                    <a:lstStyle/>
                    <a:p>
                      <a:r>
                        <a:rPr lang="es-ES" sz="1400" dirty="0">
                          <a:solidFill>
                            <a:schemeClr val="tx1"/>
                          </a:solidFill>
                          <a:latin typeface="+mn-lt"/>
                          <a:ea typeface="Verdana" panose="020B0604030504040204" pitchFamily="34" charset="0"/>
                          <a:cs typeface="Verdana" panose="020B0604030504040204" pitchFamily="34" charset="0"/>
                        </a:rPr>
                        <a:t>p-</a:t>
                      </a:r>
                      <a:r>
                        <a:rPr lang="es-ES" sz="1400" dirty="0" err="1">
                          <a:solidFill>
                            <a:schemeClr val="tx1"/>
                          </a:solidFill>
                          <a:latin typeface="+mn-lt"/>
                          <a:ea typeface="Verdana" panose="020B0604030504040204" pitchFamily="34" charset="0"/>
                          <a:cs typeface="Verdana" panose="020B0604030504040204" pitchFamily="34" charset="0"/>
                        </a:rPr>
                        <a:t>value</a:t>
                      </a:r>
                      <a:endParaRPr lang="es-ES" sz="1400" dirty="0">
                        <a:solidFill>
                          <a:schemeClr val="tx1"/>
                        </a:solidFill>
                        <a:latin typeface="+mn-lt"/>
                        <a:ea typeface="Verdana" panose="020B0604030504040204" pitchFamily="34" charset="0"/>
                        <a:cs typeface="Verdana" panose="020B0604030504040204" pitchFamily="34" charset="0"/>
                      </a:endParaRPr>
                    </a:p>
                  </a:txBody>
                  <a:tcPr marL="91446" marR="91446">
                    <a:solidFill>
                      <a:schemeClr val="accent1">
                        <a:lumMod val="60000"/>
                        <a:lumOff val="4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0,03</a:t>
                      </a:r>
                    </a:p>
                  </a:txBody>
                  <a:tcPr marL="91446" marR="91446">
                    <a:solidFill>
                      <a:schemeClr val="accent1">
                        <a:lumMod val="60000"/>
                        <a:lumOff val="40000"/>
                      </a:schemeClr>
                    </a:solidFill>
                  </a:tcPr>
                </a:tc>
                <a:tc>
                  <a:txBody>
                    <a:bodyPr/>
                    <a:lstStyle/>
                    <a:p>
                      <a:pPr algn="ctr"/>
                      <a:r>
                        <a:rPr lang="es-ES" sz="1400" dirty="0">
                          <a:solidFill>
                            <a:schemeClr val="tx1"/>
                          </a:solidFill>
                          <a:latin typeface="+mn-lt"/>
                          <a:ea typeface="Verdana" panose="020B0604030504040204" pitchFamily="34" charset="0"/>
                          <a:cs typeface="Verdana" panose="020B0604030504040204" pitchFamily="34" charset="0"/>
                        </a:rPr>
                        <a:t>0,88</a:t>
                      </a:r>
                    </a:p>
                  </a:txBody>
                  <a:tcPr marL="91446" marR="91446">
                    <a:solidFill>
                      <a:schemeClr val="accent1">
                        <a:lumMod val="60000"/>
                        <a:lumOff val="40000"/>
                      </a:schemeClr>
                    </a:solidFill>
                  </a:tcPr>
                </a:tc>
                <a:extLst>
                  <a:ext uri="{0D108BD9-81ED-4DB2-BD59-A6C34878D82A}">
                    <a16:rowId xmlns:a16="http://schemas.microsoft.com/office/drawing/2014/main" val="10009"/>
                  </a:ext>
                </a:extLst>
              </a:tr>
            </a:tbl>
          </a:graphicData>
        </a:graphic>
      </p:graphicFrame>
      <p:sp>
        <p:nvSpPr>
          <p:cNvPr id="2" name="1 CuadroTexto"/>
          <p:cNvSpPr txBox="1"/>
          <p:nvPr/>
        </p:nvSpPr>
        <p:spPr>
          <a:xfrm>
            <a:off x="7328429" y="5287668"/>
            <a:ext cx="931333" cy="461665"/>
          </a:xfrm>
          <a:prstGeom prst="rect">
            <a:avLst/>
          </a:prstGeom>
          <a:noFill/>
        </p:spPr>
        <p:txBody>
          <a:bodyPr wrap="square" rtlCol="0">
            <a:spAutoFit/>
          </a:bodyPr>
          <a:lstStyle/>
          <a:p>
            <a:r>
              <a:rPr lang="es-ES" sz="1200" b="1" dirty="0">
                <a:solidFill>
                  <a:schemeClr val="accent1">
                    <a:lumMod val="50000"/>
                  </a:schemeClr>
                </a:solidFill>
              </a:rPr>
              <a:t>Fallo renal primario</a:t>
            </a:r>
          </a:p>
        </p:txBody>
      </p:sp>
      <p:sp>
        <p:nvSpPr>
          <p:cNvPr id="7" name="6 CuadroTexto"/>
          <p:cNvSpPr txBox="1"/>
          <p:nvPr/>
        </p:nvSpPr>
        <p:spPr>
          <a:xfrm>
            <a:off x="8729133" y="5304369"/>
            <a:ext cx="1295400" cy="461665"/>
          </a:xfrm>
          <a:prstGeom prst="rect">
            <a:avLst/>
          </a:prstGeom>
          <a:noFill/>
        </p:spPr>
        <p:txBody>
          <a:bodyPr wrap="square" rtlCol="0">
            <a:spAutoFit/>
          </a:bodyPr>
          <a:lstStyle/>
          <a:p>
            <a:r>
              <a:rPr lang="es-ES" sz="1200" b="1" dirty="0">
                <a:solidFill>
                  <a:schemeClr val="accent4">
                    <a:lumMod val="75000"/>
                  </a:schemeClr>
                </a:solidFill>
              </a:rPr>
              <a:t>Retraso función renal</a:t>
            </a:r>
          </a:p>
        </p:txBody>
      </p:sp>
      <p:sp>
        <p:nvSpPr>
          <p:cNvPr id="8" name="7 CuadroTexto"/>
          <p:cNvSpPr txBox="1"/>
          <p:nvPr/>
        </p:nvSpPr>
        <p:spPr>
          <a:xfrm>
            <a:off x="10363199" y="5304369"/>
            <a:ext cx="1337733" cy="461665"/>
          </a:xfrm>
          <a:prstGeom prst="rect">
            <a:avLst/>
          </a:prstGeom>
          <a:noFill/>
        </p:spPr>
        <p:txBody>
          <a:bodyPr wrap="square" rtlCol="0">
            <a:spAutoFit/>
          </a:bodyPr>
          <a:lstStyle/>
          <a:p>
            <a:r>
              <a:rPr lang="es-ES" sz="1200" b="1" dirty="0">
                <a:solidFill>
                  <a:schemeClr val="accent6">
                    <a:lumMod val="50000"/>
                  </a:schemeClr>
                </a:solidFill>
              </a:rPr>
              <a:t>Complicaciones infecciosas</a:t>
            </a:r>
          </a:p>
        </p:txBody>
      </p:sp>
      <p:graphicFrame>
        <p:nvGraphicFramePr>
          <p:cNvPr id="9" name="4 Gráfico"/>
          <p:cNvGraphicFramePr>
            <a:graphicFrameLocks/>
          </p:cNvGraphicFramePr>
          <p:nvPr>
            <p:extLst>
              <p:ext uri="{D42A27DB-BD31-4B8C-83A1-F6EECF244321}">
                <p14:modId xmlns:p14="http://schemas.microsoft.com/office/powerpoint/2010/main" val="2726631883"/>
              </p:ext>
            </p:extLst>
          </p:nvPr>
        </p:nvGraphicFramePr>
        <p:xfrm>
          <a:off x="6348222" y="1985434"/>
          <a:ext cx="5682911" cy="3327400"/>
        </p:xfrm>
        <a:graphic>
          <a:graphicData uri="http://schemas.openxmlformats.org/drawingml/2006/chart">
            <c:chart xmlns:c="http://schemas.openxmlformats.org/drawingml/2006/chart" xmlns:r="http://schemas.openxmlformats.org/officeDocument/2006/relationships" r:id="rId4"/>
          </a:graphicData>
        </a:graphic>
      </p:graphicFrame>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370637"/>
            <a:ext cx="294481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6367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9762" y="5753566"/>
            <a:ext cx="3932238" cy="1104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ítulo 1"/>
          <p:cNvSpPr txBox="1">
            <a:spLocks/>
          </p:cNvSpPr>
          <p:nvPr/>
        </p:nvSpPr>
        <p:spPr>
          <a:xfrm>
            <a:off x="460086" y="72369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s-ES" sz="3200" b="1" dirty="0">
                <a:solidFill>
                  <a:sysClr val="windowText" lastClr="000000"/>
                </a:solidFill>
                <a:latin typeface="Calibri"/>
              </a:rPr>
              <a:t>5. Conclusiones:</a:t>
            </a:r>
          </a:p>
        </p:txBody>
      </p:sp>
      <p:sp>
        <p:nvSpPr>
          <p:cNvPr id="4" name="6 CuadroTexto"/>
          <p:cNvSpPr txBox="1">
            <a:spLocks noChangeArrowheads="1"/>
          </p:cNvSpPr>
          <p:nvPr/>
        </p:nvSpPr>
        <p:spPr bwMode="auto">
          <a:xfrm>
            <a:off x="460085" y="1695375"/>
            <a:ext cx="11063047"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lnSpc>
                <a:spcPct val="150000"/>
              </a:lnSpc>
              <a:buFont typeface="Arial" panose="020B0604020202020204" pitchFamily="34" charset="0"/>
              <a:buChar char="•"/>
              <a:defRPr/>
            </a:pPr>
            <a:r>
              <a:rPr lang="es-ES" altLang="es-ES" sz="2000" dirty="0">
                <a:solidFill>
                  <a:srgbClr val="5B9BD5">
                    <a:lumMod val="50000"/>
                  </a:srgbClr>
                </a:solidFill>
                <a:latin typeface="Calibri" panose="020F0502020204030204" pitchFamily="34" charset="0"/>
                <a:cs typeface="Calibri" panose="020F0502020204030204" pitchFamily="34" charset="0"/>
              </a:rPr>
              <a:t>Se ha encontrado una asociación estadísticamente significativa entre las cifras de </a:t>
            </a:r>
            <a:r>
              <a:rPr lang="es-ES" altLang="es-ES" sz="2000" dirty="0" err="1">
                <a:solidFill>
                  <a:srgbClr val="5B9BD5">
                    <a:lumMod val="50000"/>
                  </a:srgbClr>
                </a:solidFill>
                <a:latin typeface="Calibri" panose="020F0502020204030204" pitchFamily="34" charset="0"/>
                <a:cs typeface="Calibri" panose="020F0502020204030204" pitchFamily="34" charset="0"/>
              </a:rPr>
              <a:t>capnometría</a:t>
            </a:r>
            <a:r>
              <a:rPr lang="es-ES" altLang="es-ES" sz="2000" dirty="0">
                <a:solidFill>
                  <a:srgbClr val="5B9BD5">
                    <a:lumMod val="50000"/>
                  </a:srgbClr>
                </a:solidFill>
                <a:latin typeface="Calibri" panose="020F0502020204030204" pitchFamily="34" charset="0"/>
                <a:cs typeface="Calibri" panose="020F0502020204030204" pitchFamily="34" charset="0"/>
              </a:rPr>
              <a:t> y la validez de los órganos.</a:t>
            </a:r>
          </a:p>
          <a:p>
            <a:pPr marL="342900" indent="-342900" algn="just">
              <a:lnSpc>
                <a:spcPct val="150000"/>
              </a:lnSpc>
              <a:buFont typeface="Arial" panose="020B0604020202020204" pitchFamily="34" charset="0"/>
              <a:buChar char="•"/>
              <a:defRPr/>
            </a:pPr>
            <a:r>
              <a:rPr lang="es-ES" altLang="es-ES" sz="2000" dirty="0">
                <a:solidFill>
                  <a:srgbClr val="5B9BD5">
                    <a:lumMod val="50000"/>
                  </a:srgbClr>
                </a:solidFill>
                <a:latin typeface="Calibri" panose="020F0502020204030204" pitchFamily="34" charset="0"/>
                <a:cs typeface="Calibri" panose="020F0502020204030204" pitchFamily="34" charset="0"/>
              </a:rPr>
              <a:t>Parece que hay una asociación entre cifras de </a:t>
            </a:r>
            <a:r>
              <a:rPr lang="es-ES" altLang="es-ES" sz="2000" dirty="0" err="1">
                <a:solidFill>
                  <a:srgbClr val="5B9BD5">
                    <a:lumMod val="50000"/>
                  </a:srgbClr>
                </a:solidFill>
                <a:latin typeface="Calibri" panose="020F0502020204030204" pitchFamily="34" charset="0"/>
                <a:cs typeface="Calibri" panose="020F0502020204030204" pitchFamily="34" charset="0"/>
              </a:rPr>
              <a:t>capnometría</a:t>
            </a:r>
            <a:r>
              <a:rPr lang="es-ES" altLang="es-ES" sz="2000" dirty="0">
                <a:solidFill>
                  <a:srgbClr val="5B9BD5">
                    <a:lumMod val="50000"/>
                  </a:srgbClr>
                </a:solidFill>
                <a:latin typeface="Calibri" panose="020F0502020204030204" pitchFamily="34" charset="0"/>
                <a:cs typeface="Calibri" panose="020F0502020204030204" pitchFamily="34" charset="0"/>
              </a:rPr>
              <a:t> más bajas con un retraso en la función renal, aunque sin significación estadística, lo que puede estar influido por el tamaño </a:t>
            </a:r>
            <a:r>
              <a:rPr lang="es-ES" altLang="es-ES" sz="2000" dirty="0" err="1">
                <a:solidFill>
                  <a:srgbClr val="5B9BD5">
                    <a:lumMod val="50000"/>
                  </a:srgbClr>
                </a:solidFill>
                <a:latin typeface="Calibri" panose="020F0502020204030204" pitchFamily="34" charset="0"/>
                <a:cs typeface="Calibri" panose="020F0502020204030204" pitchFamily="34" charset="0"/>
              </a:rPr>
              <a:t>muestral</a:t>
            </a:r>
            <a:r>
              <a:rPr lang="es-ES" altLang="es-ES" sz="2000" dirty="0">
                <a:solidFill>
                  <a:srgbClr val="5B9BD5">
                    <a:lumMod val="50000"/>
                  </a:srgbClr>
                </a:solidFill>
                <a:latin typeface="Calibri" panose="020F0502020204030204" pitchFamily="34" charset="0"/>
                <a:cs typeface="Calibri" panose="020F0502020204030204" pitchFamily="34" charset="0"/>
              </a:rPr>
              <a:t> y las limitaciones de un estudio retrospectivo.</a:t>
            </a:r>
          </a:p>
          <a:p>
            <a:pPr marL="342900" indent="-342900" algn="just">
              <a:lnSpc>
                <a:spcPct val="150000"/>
              </a:lnSpc>
              <a:buFont typeface="Arial" panose="020B0604020202020204" pitchFamily="34" charset="0"/>
              <a:buChar char="•"/>
              <a:defRPr/>
            </a:pPr>
            <a:r>
              <a:rPr lang="es-ES" altLang="es-ES" sz="2000" dirty="0">
                <a:solidFill>
                  <a:srgbClr val="5B9BD5">
                    <a:lumMod val="50000"/>
                  </a:srgbClr>
                </a:solidFill>
                <a:latin typeface="Calibri" panose="020F0502020204030204" pitchFamily="34" charset="0"/>
                <a:cs typeface="Calibri" panose="020F0502020204030204" pitchFamily="34" charset="0"/>
              </a:rPr>
              <a:t>Es necesario un estudio prospectivo que analice la validez de la </a:t>
            </a:r>
            <a:r>
              <a:rPr lang="es-ES" altLang="es-ES" sz="2000" dirty="0" err="1">
                <a:solidFill>
                  <a:srgbClr val="5B9BD5">
                    <a:lumMod val="50000"/>
                  </a:srgbClr>
                </a:solidFill>
                <a:latin typeface="Calibri" panose="020F0502020204030204" pitchFamily="34" charset="0"/>
                <a:cs typeface="Calibri" panose="020F0502020204030204" pitchFamily="34" charset="0"/>
              </a:rPr>
              <a:t>capnometría</a:t>
            </a:r>
            <a:r>
              <a:rPr lang="es-ES" altLang="es-ES" sz="2000" dirty="0">
                <a:solidFill>
                  <a:srgbClr val="5B9BD5">
                    <a:lumMod val="50000"/>
                  </a:srgbClr>
                </a:solidFill>
                <a:latin typeface="Calibri" panose="020F0502020204030204" pitchFamily="34" charset="0"/>
                <a:cs typeface="Calibri" panose="020F0502020204030204" pitchFamily="34" charset="0"/>
              </a:rPr>
              <a:t> como factor predictor de la validez de los órganos en los DANC en más profundidad.</a:t>
            </a:r>
          </a:p>
          <a:p>
            <a:pPr marL="342900" indent="-342900" algn="just">
              <a:lnSpc>
                <a:spcPct val="150000"/>
              </a:lnSpc>
              <a:buFont typeface="Arial" panose="020B0604020202020204" pitchFamily="34" charset="0"/>
              <a:buChar char="•"/>
              <a:defRPr/>
            </a:pPr>
            <a:r>
              <a:rPr lang="es-ES" altLang="es-ES" sz="2000" dirty="0">
                <a:solidFill>
                  <a:srgbClr val="5B9BD5">
                    <a:lumMod val="50000"/>
                  </a:srgbClr>
                </a:solidFill>
              </a:rPr>
              <a:t>Aunque se ha visto una asociación con la presencia de complicaciones infecciosas en los pacientes trasplantados, son muchos los factores que pueden influir por lo que se considera un hallazgo casual.</a:t>
            </a:r>
          </a:p>
          <a:p>
            <a:pPr marL="342900" indent="-342900" algn="just">
              <a:lnSpc>
                <a:spcPct val="150000"/>
              </a:lnSpc>
              <a:buFont typeface="Arial" panose="020B0604020202020204" pitchFamily="34" charset="0"/>
              <a:buChar char="•"/>
              <a:defRPr/>
            </a:pPr>
            <a:endParaRPr lang="es-ES" altLang="es-ES" sz="2000" dirty="0">
              <a:solidFill>
                <a:srgbClr val="5B9BD5">
                  <a:lumMod val="50000"/>
                </a:srgbClr>
              </a:solidFill>
              <a:latin typeface="Calibri" panose="020F0502020204030204" pitchFamily="34" charset="0"/>
              <a:cs typeface="Calibri" panose="020F0502020204030204" pitchFamily="34" charset="0"/>
            </a:endParaRPr>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376458"/>
            <a:ext cx="294481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600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0" end="0"/>
                                            </p:txEl>
                                          </p:spTgt>
                                        </p:tgtEl>
                                        <p:attrNameLst>
                                          <p:attrName>ppt_c</p:attrName>
                                        </p:attrNameLst>
                                      </p:cBhvr>
                                      <p:to>
                                        <a:schemeClr val="bg2"/>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1" end="1"/>
                                            </p:txEl>
                                          </p:spTgt>
                                        </p:tgtEl>
                                        <p:attrNameLst>
                                          <p:attrName>ppt_c</p:attrName>
                                        </p:attrNameLst>
                                      </p:cBhvr>
                                      <p:to>
                                        <a:schemeClr val="bg2"/>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2" end="2"/>
                                            </p:txEl>
                                          </p:spTgt>
                                        </p:tgtEl>
                                        <p:attrNameLst>
                                          <p:attrName>ppt_c</p:attrName>
                                        </p:attrNameLst>
                                      </p:cBhvr>
                                      <p:to>
                                        <a:schemeClr val="bg2"/>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3" end="3"/>
                                            </p:txEl>
                                          </p:spTgt>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154</TotalTime>
  <Words>685</Words>
  <Application>Microsoft Office PowerPoint</Application>
  <PresentationFormat>Panorámica</PresentationFormat>
  <Paragraphs>117</Paragraphs>
  <Slides>8</Slides>
  <Notes>0</Notes>
  <HiddenSlides>0</HiddenSlides>
  <MMClips>0</MMClips>
  <ScaleCrop>false</ScaleCrop>
  <HeadingPairs>
    <vt:vector size="6" baseType="variant">
      <vt:variant>
        <vt:lpstr>Fuentes usadas</vt:lpstr>
      </vt:variant>
      <vt:variant>
        <vt:i4>3</vt:i4>
      </vt:variant>
      <vt:variant>
        <vt:lpstr>Tema</vt:lpstr>
      </vt:variant>
      <vt:variant>
        <vt:i4>5</vt:i4>
      </vt:variant>
      <vt:variant>
        <vt:lpstr>Títulos de diapositiva</vt:lpstr>
      </vt:variant>
      <vt:variant>
        <vt:i4>8</vt:i4>
      </vt:variant>
    </vt:vector>
  </HeadingPairs>
  <TitlesOfParts>
    <vt:vector size="16" baseType="lpstr">
      <vt:lpstr>Arial</vt:lpstr>
      <vt:lpstr>Calibri</vt:lpstr>
      <vt:lpstr>Calibri Light</vt:lpstr>
      <vt:lpstr>Tema de Office</vt:lpstr>
      <vt:lpstr>1_Tema de Office</vt:lpstr>
      <vt:lpstr>2_Tema de Office</vt:lpstr>
      <vt:lpstr>3_Tema de Office</vt:lpstr>
      <vt:lpstr>4_Tema de Office</vt:lpstr>
      <vt:lpstr>La capnometría como indicador de evolución de injerto renal de Donación tipo IIa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Comunidad de Madrid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Consejeria de Sanidad</dc:creator>
  <cp:lastModifiedBy>Esther López</cp:lastModifiedBy>
  <cp:revision>17</cp:revision>
  <dcterms:created xsi:type="dcterms:W3CDTF">2017-03-01T10:18:38Z</dcterms:created>
  <dcterms:modified xsi:type="dcterms:W3CDTF">2020-01-21T09:07:31Z</dcterms:modified>
</cp:coreProperties>
</file>