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25" r:id="rId4"/>
    <p:sldId id="326" r:id="rId5"/>
    <p:sldId id="333" r:id="rId6"/>
    <p:sldId id="334" r:id="rId7"/>
    <p:sldId id="327" r:id="rId8"/>
    <p:sldId id="335" r:id="rId9"/>
    <p:sldId id="329" r:id="rId10"/>
    <p:sldId id="330" r:id="rId11"/>
    <p:sldId id="331" r:id="rId12"/>
    <p:sldId id="308" r:id="rId1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33"/>
    <a:srgbClr val="FFC081"/>
    <a:srgbClr val="DEA900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062" autoAdjust="0"/>
    <p:restoredTop sz="94660"/>
  </p:normalViewPr>
  <p:slideViewPr>
    <p:cSldViewPr snapToGrid="0">
      <p:cViewPr varScale="1">
        <p:scale>
          <a:sx n="83" d="100"/>
          <a:sy n="83" d="100"/>
        </p:scale>
        <p:origin x="114" y="6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FE5300D-B28A-4F26-B292-ABA2B52BDD31}" type="doc">
      <dgm:prSet loTypeId="urn:microsoft.com/office/officeart/2005/8/layout/hierarchy4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69A90D07-73FE-48DA-8DBB-909838C6807C}">
      <dgm:prSet phldrT="[Texto]"/>
      <dgm:spPr/>
      <dgm:t>
        <a:bodyPr/>
        <a:lstStyle/>
        <a:p>
          <a:r>
            <a:rPr lang="es-ES" dirty="0" smtClean="0"/>
            <a:t>11918 </a:t>
          </a:r>
          <a:r>
            <a:rPr lang="es-ES" dirty="0" err="1" smtClean="0"/>
            <a:t>patients</a:t>
          </a:r>
          <a:endParaRPr lang="es-ES" dirty="0"/>
        </a:p>
      </dgm:t>
    </dgm:pt>
    <dgm:pt modelId="{9F13621B-94F3-4B3F-A956-D41CC875284F}" type="parTrans" cxnId="{C9AF463D-A8D1-4C52-BAE6-19041E50ED1B}">
      <dgm:prSet/>
      <dgm:spPr/>
      <dgm:t>
        <a:bodyPr/>
        <a:lstStyle/>
        <a:p>
          <a:endParaRPr lang="es-ES"/>
        </a:p>
      </dgm:t>
    </dgm:pt>
    <dgm:pt modelId="{9314338A-4BAA-4153-9687-66E151AABE3E}" type="sibTrans" cxnId="{C9AF463D-A8D1-4C52-BAE6-19041E50ED1B}">
      <dgm:prSet/>
      <dgm:spPr/>
      <dgm:t>
        <a:bodyPr/>
        <a:lstStyle/>
        <a:p>
          <a:endParaRPr lang="es-ES"/>
        </a:p>
      </dgm:t>
    </dgm:pt>
    <dgm:pt modelId="{2DE88C3C-A2A7-48B0-8AF1-5117E7880190}">
      <dgm:prSet phldrT="[Texto]"/>
      <dgm:spPr/>
      <dgm:t>
        <a:bodyPr/>
        <a:lstStyle/>
        <a:p>
          <a:r>
            <a:rPr lang="es-ES" dirty="0" smtClean="0"/>
            <a:t>9549 </a:t>
          </a:r>
          <a:r>
            <a:rPr lang="es-ES" dirty="0" err="1" smtClean="0"/>
            <a:t>cpr</a:t>
          </a:r>
          <a:endParaRPr lang="es-ES" dirty="0"/>
        </a:p>
      </dgm:t>
    </dgm:pt>
    <dgm:pt modelId="{CB484C63-C0E1-4FE8-933C-1396343B70C8}" type="parTrans" cxnId="{D4AFDDA9-CBBE-44C6-A2F4-DE0C5A52A03B}">
      <dgm:prSet/>
      <dgm:spPr/>
      <dgm:t>
        <a:bodyPr/>
        <a:lstStyle/>
        <a:p>
          <a:endParaRPr lang="es-ES"/>
        </a:p>
      </dgm:t>
    </dgm:pt>
    <dgm:pt modelId="{D888F87D-79A7-4FD3-BAD0-5E9715306458}" type="sibTrans" cxnId="{D4AFDDA9-CBBE-44C6-A2F4-DE0C5A52A03B}">
      <dgm:prSet/>
      <dgm:spPr/>
      <dgm:t>
        <a:bodyPr/>
        <a:lstStyle/>
        <a:p>
          <a:endParaRPr lang="es-ES"/>
        </a:p>
      </dgm:t>
    </dgm:pt>
    <dgm:pt modelId="{DF2AFE6A-433B-42A7-8531-DEF84E681A23}">
      <dgm:prSet phldrT="[Texto]"/>
      <dgm:spPr/>
      <dgm:t>
        <a:bodyPr/>
        <a:lstStyle/>
        <a:p>
          <a:r>
            <a: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3341</a:t>
          </a:r>
        </a:p>
        <a:p>
          <a:r>
            <a:rPr lang="es-ES" dirty="0" smtClean="0"/>
            <a:t> 18-60 </a:t>
          </a:r>
          <a:r>
            <a:rPr lang="es-ES" dirty="0" err="1" smtClean="0"/>
            <a:t>years</a:t>
          </a:r>
          <a:r>
            <a:rPr lang="es-ES" dirty="0" smtClean="0"/>
            <a:t> </a:t>
          </a:r>
          <a:r>
            <a:rPr lang="es-ES" dirty="0" err="1" smtClean="0"/>
            <a:t>old</a:t>
          </a:r>
          <a:endParaRPr lang="es-ES" dirty="0"/>
        </a:p>
      </dgm:t>
    </dgm:pt>
    <dgm:pt modelId="{D5DB891F-C8E7-4818-B14C-912083E83DBC}" type="parTrans" cxnId="{A9BE13D2-E822-4075-BC1A-BA6EC68A32DC}">
      <dgm:prSet/>
      <dgm:spPr/>
      <dgm:t>
        <a:bodyPr/>
        <a:lstStyle/>
        <a:p>
          <a:endParaRPr lang="es-ES"/>
        </a:p>
      </dgm:t>
    </dgm:pt>
    <dgm:pt modelId="{D47DCEE2-7EE2-4610-A034-3AE19CF6CFE5}" type="sibTrans" cxnId="{A9BE13D2-E822-4075-BC1A-BA6EC68A32DC}">
      <dgm:prSet/>
      <dgm:spPr/>
      <dgm:t>
        <a:bodyPr/>
        <a:lstStyle/>
        <a:p>
          <a:endParaRPr lang="es-ES"/>
        </a:p>
      </dgm:t>
    </dgm:pt>
    <dgm:pt modelId="{92ABC33B-C9FC-4C9C-8139-0BADC8D0DAA6}">
      <dgm:prSet phldrT="[Texto]"/>
      <dgm:spPr/>
      <dgm:t>
        <a:bodyPr/>
        <a:lstStyle/>
        <a:p>
          <a:r>
            <a:rPr lang="es-ES" dirty="0" smtClean="0"/>
            <a:t>2360 non </a:t>
          </a:r>
          <a:r>
            <a:rPr lang="es-ES" dirty="0" err="1" smtClean="0"/>
            <a:t>cpr</a:t>
          </a:r>
          <a:endParaRPr lang="es-ES" dirty="0"/>
        </a:p>
      </dgm:t>
    </dgm:pt>
    <dgm:pt modelId="{FD65AC2C-45F6-4E49-AB3B-FEECAE940140}" type="parTrans" cxnId="{4225AADF-9C6C-493A-B5FE-149091B6657E}">
      <dgm:prSet/>
      <dgm:spPr/>
      <dgm:t>
        <a:bodyPr/>
        <a:lstStyle/>
        <a:p>
          <a:endParaRPr lang="es-ES"/>
        </a:p>
      </dgm:t>
    </dgm:pt>
    <dgm:pt modelId="{F3840C5B-2DD3-4DE4-8860-9791326A5158}" type="sibTrans" cxnId="{4225AADF-9C6C-493A-B5FE-149091B6657E}">
      <dgm:prSet/>
      <dgm:spPr/>
      <dgm:t>
        <a:bodyPr/>
        <a:lstStyle/>
        <a:p>
          <a:endParaRPr lang="es-ES"/>
        </a:p>
      </dgm:t>
    </dgm:pt>
    <dgm:pt modelId="{6D68BF31-D535-4ABF-B562-A549E0976219}">
      <dgm:prSet/>
      <dgm:spPr/>
      <dgm:t>
        <a:bodyPr/>
        <a:lstStyle/>
        <a:p>
          <a:r>
            <a: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2071 </a:t>
          </a:r>
        </a:p>
        <a:p>
          <a:r>
            <a:rPr lang="es-ES" dirty="0" smtClean="0"/>
            <a:t>No ROSC</a:t>
          </a:r>
          <a:endParaRPr lang="es-ES" dirty="0"/>
        </a:p>
      </dgm:t>
    </dgm:pt>
    <dgm:pt modelId="{9F7CF81A-1F3F-407D-B9DF-75A826BB5824}" type="parTrans" cxnId="{8949491C-C071-46AE-8FF4-B072468B82FE}">
      <dgm:prSet/>
      <dgm:spPr/>
      <dgm:t>
        <a:bodyPr/>
        <a:lstStyle/>
        <a:p>
          <a:endParaRPr lang="es-ES"/>
        </a:p>
      </dgm:t>
    </dgm:pt>
    <dgm:pt modelId="{4F672969-DE20-4850-9E2E-3433E5C45BCF}" type="sibTrans" cxnId="{8949491C-C071-46AE-8FF4-B072468B82FE}">
      <dgm:prSet/>
      <dgm:spPr/>
      <dgm:t>
        <a:bodyPr/>
        <a:lstStyle/>
        <a:p>
          <a:endParaRPr lang="es-ES"/>
        </a:p>
      </dgm:t>
    </dgm:pt>
    <dgm:pt modelId="{DCA91F43-5EEC-4790-AC62-308C5EE63863}">
      <dgm:prSet/>
      <dgm:spPr/>
      <dgm:t>
        <a:bodyPr/>
        <a:lstStyle/>
        <a:p>
          <a:r>
            <a:rPr lang="es-ES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580</a:t>
          </a:r>
        </a:p>
        <a:p>
          <a:r>
            <a:rPr lang="es-ES" dirty="0" smtClean="0"/>
            <a:t>Time </a:t>
          </a:r>
          <a:r>
            <a:rPr lang="es-ES" dirty="0" err="1" smtClean="0"/>
            <a:t>to</a:t>
          </a:r>
          <a:r>
            <a:rPr lang="es-ES" dirty="0" smtClean="0"/>
            <a:t> </a:t>
          </a:r>
          <a:r>
            <a:rPr lang="es-ES" dirty="0" err="1" smtClean="0"/>
            <a:t>scene</a:t>
          </a:r>
          <a:r>
            <a:rPr lang="es-ES" dirty="0" smtClean="0"/>
            <a:t>&lt;15 min</a:t>
          </a:r>
          <a:endParaRPr lang="es-ES" dirty="0"/>
        </a:p>
      </dgm:t>
    </dgm:pt>
    <dgm:pt modelId="{DF79CAC6-28F7-4DAC-8743-9A432F4DE2EF}" type="parTrans" cxnId="{C2511D15-6BEA-4579-99DB-A7B0521A016C}">
      <dgm:prSet/>
      <dgm:spPr/>
    </dgm:pt>
    <dgm:pt modelId="{2B4D3876-761A-468A-9A6E-7B9330C0872D}" type="sibTrans" cxnId="{C2511D15-6BEA-4579-99DB-A7B0521A016C}">
      <dgm:prSet/>
      <dgm:spPr/>
    </dgm:pt>
    <dgm:pt modelId="{C0014BE6-E5B0-42E6-A3A7-28CFB10F1766}" type="pres">
      <dgm:prSet presAssocID="{CFE5300D-B28A-4F26-B292-ABA2B52BDD31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19D9D528-4842-40EA-9F70-CB66F5F1CC0F}" type="pres">
      <dgm:prSet presAssocID="{69A90D07-73FE-48DA-8DBB-909838C6807C}" presName="vertOne" presStyleCnt="0"/>
      <dgm:spPr/>
    </dgm:pt>
    <dgm:pt modelId="{FEF09FB6-C8DA-4B68-A244-EB71803C1E26}" type="pres">
      <dgm:prSet presAssocID="{69A90D07-73FE-48DA-8DBB-909838C6807C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B2E7E1C7-7F13-41EA-B010-2379596C6097}" type="pres">
      <dgm:prSet presAssocID="{69A90D07-73FE-48DA-8DBB-909838C6807C}" presName="parTransOne" presStyleCnt="0"/>
      <dgm:spPr/>
    </dgm:pt>
    <dgm:pt modelId="{EFA6DBBC-A247-484C-BEF4-EE442C302299}" type="pres">
      <dgm:prSet presAssocID="{69A90D07-73FE-48DA-8DBB-909838C6807C}" presName="horzOne" presStyleCnt="0"/>
      <dgm:spPr/>
    </dgm:pt>
    <dgm:pt modelId="{0F8FD105-7982-4CE8-88C6-DDCCDF7ADFBA}" type="pres">
      <dgm:prSet presAssocID="{2DE88C3C-A2A7-48B0-8AF1-5117E7880190}" presName="vertTwo" presStyleCnt="0"/>
      <dgm:spPr/>
    </dgm:pt>
    <dgm:pt modelId="{DFBE7795-FAEF-42EC-B17B-35C47E1233C2}" type="pres">
      <dgm:prSet presAssocID="{2DE88C3C-A2A7-48B0-8AF1-5117E7880190}" presName="txTwo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A9F1BCF4-6338-4883-BF8F-00848D8DB255}" type="pres">
      <dgm:prSet presAssocID="{2DE88C3C-A2A7-48B0-8AF1-5117E7880190}" presName="parTransTwo" presStyleCnt="0"/>
      <dgm:spPr/>
    </dgm:pt>
    <dgm:pt modelId="{9C129675-5927-449B-B759-AB026600ED11}" type="pres">
      <dgm:prSet presAssocID="{2DE88C3C-A2A7-48B0-8AF1-5117E7880190}" presName="horzTwo" presStyleCnt="0"/>
      <dgm:spPr/>
    </dgm:pt>
    <dgm:pt modelId="{C9C4D12C-2DE4-42A5-A88A-AB4B40826500}" type="pres">
      <dgm:prSet presAssocID="{DF2AFE6A-433B-42A7-8531-DEF84E681A23}" presName="vertThree" presStyleCnt="0"/>
      <dgm:spPr/>
    </dgm:pt>
    <dgm:pt modelId="{05DF906F-C407-44D5-8210-6E276704E61A}" type="pres">
      <dgm:prSet presAssocID="{DF2AFE6A-433B-42A7-8531-DEF84E681A23}" presName="txThree" presStyleLbl="node3" presStyleIdx="0" presStyleCnt="1" custLinFactNeighborX="1526" custLinFactNeighborY="-2549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450997A8-ED23-49E2-BE72-AA6B7C7CEBCC}" type="pres">
      <dgm:prSet presAssocID="{DF2AFE6A-433B-42A7-8531-DEF84E681A23}" presName="parTransThree" presStyleCnt="0"/>
      <dgm:spPr/>
    </dgm:pt>
    <dgm:pt modelId="{35965F83-32EA-4513-BE51-06C577188131}" type="pres">
      <dgm:prSet presAssocID="{DF2AFE6A-433B-42A7-8531-DEF84E681A23}" presName="horzThree" presStyleCnt="0"/>
      <dgm:spPr/>
    </dgm:pt>
    <dgm:pt modelId="{6868DD6A-58A7-4956-A58F-25B0D7B93EDF}" type="pres">
      <dgm:prSet presAssocID="{6D68BF31-D535-4ABF-B562-A549E0976219}" presName="vertFour" presStyleCnt="0">
        <dgm:presLayoutVars>
          <dgm:chPref val="3"/>
        </dgm:presLayoutVars>
      </dgm:prSet>
      <dgm:spPr/>
    </dgm:pt>
    <dgm:pt modelId="{B9C75581-7E16-4C18-9625-4C396A5C647A}" type="pres">
      <dgm:prSet presAssocID="{6D68BF31-D535-4ABF-B562-A549E0976219}" presName="txFour" presStyleLbl="node4" presStyleIdx="0" presStyleCnt="2" custScaleX="185638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E6B563F2-D46B-47E0-BFC5-4CCC11A56BA9}" type="pres">
      <dgm:prSet presAssocID="{6D68BF31-D535-4ABF-B562-A549E0976219}" presName="parTransFour" presStyleCnt="0"/>
      <dgm:spPr/>
    </dgm:pt>
    <dgm:pt modelId="{CE78E6A4-F5E7-4695-9245-7A7D25054FCB}" type="pres">
      <dgm:prSet presAssocID="{6D68BF31-D535-4ABF-B562-A549E0976219}" presName="horzFour" presStyleCnt="0"/>
      <dgm:spPr/>
    </dgm:pt>
    <dgm:pt modelId="{97F0AFCC-DD2B-4D2C-80F0-68E6D07C79DB}" type="pres">
      <dgm:prSet presAssocID="{DCA91F43-5EEC-4790-AC62-308C5EE63863}" presName="vertFour" presStyleCnt="0">
        <dgm:presLayoutVars>
          <dgm:chPref val="3"/>
        </dgm:presLayoutVars>
      </dgm:prSet>
      <dgm:spPr/>
    </dgm:pt>
    <dgm:pt modelId="{01090A51-F9D8-4464-A8CC-6AEB75AA8EB7}" type="pres">
      <dgm:prSet presAssocID="{DCA91F43-5EEC-4790-AC62-308C5EE63863}" presName="txFour" presStyleLbl="node4" presStyleIdx="1" presStyleCnt="2" custLinFactNeighborX="-80690" custLinFactNeighborY="-4291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F118AB88-3DFF-4416-AE7B-BE2BE8D128A8}" type="pres">
      <dgm:prSet presAssocID="{DCA91F43-5EEC-4790-AC62-308C5EE63863}" presName="horzFour" presStyleCnt="0"/>
      <dgm:spPr/>
    </dgm:pt>
    <dgm:pt modelId="{946BFFC3-3B16-467F-BD17-51F853AE0B68}" type="pres">
      <dgm:prSet presAssocID="{D888F87D-79A7-4FD3-BAD0-5E9715306458}" presName="sibSpaceTwo" presStyleCnt="0"/>
      <dgm:spPr/>
    </dgm:pt>
    <dgm:pt modelId="{AEDBB81B-A6ED-418A-9A34-6B98203B3656}" type="pres">
      <dgm:prSet presAssocID="{92ABC33B-C9FC-4C9C-8139-0BADC8D0DAA6}" presName="vertTwo" presStyleCnt="0"/>
      <dgm:spPr/>
    </dgm:pt>
    <dgm:pt modelId="{1C5E5DC6-A9F2-4E7C-9780-4AA64081565D}" type="pres">
      <dgm:prSet presAssocID="{92ABC33B-C9FC-4C9C-8139-0BADC8D0DAA6}" presName="txTwo" presStyleLbl="node2" presStyleIdx="1" presStyleCnt="2" custScaleX="185117">
        <dgm:presLayoutVars>
          <dgm:chPref val="3"/>
        </dgm:presLayoutVars>
      </dgm:prSet>
      <dgm:spPr/>
      <dgm:t>
        <a:bodyPr/>
        <a:lstStyle/>
        <a:p>
          <a:endParaRPr lang="es-ES"/>
        </a:p>
      </dgm:t>
    </dgm:pt>
    <dgm:pt modelId="{3AF2564B-1234-466F-98D6-4A5462B8924E}" type="pres">
      <dgm:prSet presAssocID="{92ABC33B-C9FC-4C9C-8139-0BADC8D0DAA6}" presName="horzTwo" presStyleCnt="0"/>
      <dgm:spPr/>
    </dgm:pt>
  </dgm:ptLst>
  <dgm:cxnLst>
    <dgm:cxn modelId="{C9AF463D-A8D1-4C52-BAE6-19041E50ED1B}" srcId="{CFE5300D-B28A-4F26-B292-ABA2B52BDD31}" destId="{69A90D07-73FE-48DA-8DBB-909838C6807C}" srcOrd="0" destOrd="0" parTransId="{9F13621B-94F3-4B3F-A956-D41CC875284F}" sibTransId="{9314338A-4BAA-4153-9687-66E151AABE3E}"/>
    <dgm:cxn modelId="{4225AADF-9C6C-493A-B5FE-149091B6657E}" srcId="{69A90D07-73FE-48DA-8DBB-909838C6807C}" destId="{92ABC33B-C9FC-4C9C-8139-0BADC8D0DAA6}" srcOrd="1" destOrd="0" parTransId="{FD65AC2C-45F6-4E49-AB3B-FEECAE940140}" sibTransId="{F3840C5B-2DD3-4DE4-8860-9791326A5158}"/>
    <dgm:cxn modelId="{D4AFDDA9-CBBE-44C6-A2F4-DE0C5A52A03B}" srcId="{69A90D07-73FE-48DA-8DBB-909838C6807C}" destId="{2DE88C3C-A2A7-48B0-8AF1-5117E7880190}" srcOrd="0" destOrd="0" parTransId="{CB484C63-C0E1-4FE8-933C-1396343B70C8}" sibTransId="{D888F87D-79A7-4FD3-BAD0-5E9715306458}"/>
    <dgm:cxn modelId="{8949491C-C071-46AE-8FF4-B072468B82FE}" srcId="{DF2AFE6A-433B-42A7-8531-DEF84E681A23}" destId="{6D68BF31-D535-4ABF-B562-A549E0976219}" srcOrd="0" destOrd="0" parTransId="{9F7CF81A-1F3F-407D-B9DF-75A826BB5824}" sibTransId="{4F672969-DE20-4850-9E2E-3433E5C45BCF}"/>
    <dgm:cxn modelId="{A9BE13D2-E822-4075-BC1A-BA6EC68A32DC}" srcId="{2DE88C3C-A2A7-48B0-8AF1-5117E7880190}" destId="{DF2AFE6A-433B-42A7-8531-DEF84E681A23}" srcOrd="0" destOrd="0" parTransId="{D5DB891F-C8E7-4818-B14C-912083E83DBC}" sibTransId="{D47DCEE2-7EE2-4610-A034-3AE19CF6CFE5}"/>
    <dgm:cxn modelId="{5542F410-567C-429A-9616-A9B6626E14CB}" type="presOf" srcId="{2DE88C3C-A2A7-48B0-8AF1-5117E7880190}" destId="{DFBE7795-FAEF-42EC-B17B-35C47E1233C2}" srcOrd="0" destOrd="0" presId="urn:microsoft.com/office/officeart/2005/8/layout/hierarchy4"/>
    <dgm:cxn modelId="{5046A1B2-5BC3-4D8C-A515-84C7F6C4A33E}" type="presOf" srcId="{DCA91F43-5EEC-4790-AC62-308C5EE63863}" destId="{01090A51-F9D8-4464-A8CC-6AEB75AA8EB7}" srcOrd="0" destOrd="0" presId="urn:microsoft.com/office/officeart/2005/8/layout/hierarchy4"/>
    <dgm:cxn modelId="{19863FBF-0849-4E70-BFE8-BDD4D732319E}" type="presOf" srcId="{69A90D07-73FE-48DA-8DBB-909838C6807C}" destId="{FEF09FB6-C8DA-4B68-A244-EB71803C1E26}" srcOrd="0" destOrd="0" presId="urn:microsoft.com/office/officeart/2005/8/layout/hierarchy4"/>
    <dgm:cxn modelId="{C2511D15-6BEA-4579-99DB-A7B0521A016C}" srcId="{6D68BF31-D535-4ABF-B562-A549E0976219}" destId="{DCA91F43-5EEC-4790-AC62-308C5EE63863}" srcOrd="0" destOrd="0" parTransId="{DF79CAC6-28F7-4DAC-8743-9A432F4DE2EF}" sibTransId="{2B4D3876-761A-468A-9A6E-7B9330C0872D}"/>
    <dgm:cxn modelId="{1B096A87-248F-47CD-BA33-512C52F9E071}" type="presOf" srcId="{CFE5300D-B28A-4F26-B292-ABA2B52BDD31}" destId="{C0014BE6-E5B0-42E6-A3A7-28CFB10F1766}" srcOrd="0" destOrd="0" presId="urn:microsoft.com/office/officeart/2005/8/layout/hierarchy4"/>
    <dgm:cxn modelId="{8674CE2A-ED20-45BF-866B-2857B26D32F1}" type="presOf" srcId="{92ABC33B-C9FC-4C9C-8139-0BADC8D0DAA6}" destId="{1C5E5DC6-A9F2-4E7C-9780-4AA64081565D}" srcOrd="0" destOrd="0" presId="urn:microsoft.com/office/officeart/2005/8/layout/hierarchy4"/>
    <dgm:cxn modelId="{7176F3A8-696D-48A7-82F5-83B13CA5EA1B}" type="presOf" srcId="{DF2AFE6A-433B-42A7-8531-DEF84E681A23}" destId="{05DF906F-C407-44D5-8210-6E276704E61A}" srcOrd="0" destOrd="0" presId="urn:microsoft.com/office/officeart/2005/8/layout/hierarchy4"/>
    <dgm:cxn modelId="{9902587C-7AE8-41B0-90E5-ACB62AC50421}" type="presOf" srcId="{6D68BF31-D535-4ABF-B562-A549E0976219}" destId="{B9C75581-7E16-4C18-9625-4C396A5C647A}" srcOrd="0" destOrd="0" presId="urn:microsoft.com/office/officeart/2005/8/layout/hierarchy4"/>
    <dgm:cxn modelId="{DBAEF019-FBCC-4255-B1F1-CA43C8188B9C}" type="presParOf" srcId="{C0014BE6-E5B0-42E6-A3A7-28CFB10F1766}" destId="{19D9D528-4842-40EA-9F70-CB66F5F1CC0F}" srcOrd="0" destOrd="0" presId="urn:microsoft.com/office/officeart/2005/8/layout/hierarchy4"/>
    <dgm:cxn modelId="{5D37A798-4B8C-4CFF-82F8-53A10E5BC8DF}" type="presParOf" srcId="{19D9D528-4842-40EA-9F70-CB66F5F1CC0F}" destId="{FEF09FB6-C8DA-4B68-A244-EB71803C1E26}" srcOrd="0" destOrd="0" presId="urn:microsoft.com/office/officeart/2005/8/layout/hierarchy4"/>
    <dgm:cxn modelId="{36A467CF-FF58-47CC-87E3-EC8C5508AB26}" type="presParOf" srcId="{19D9D528-4842-40EA-9F70-CB66F5F1CC0F}" destId="{B2E7E1C7-7F13-41EA-B010-2379596C6097}" srcOrd="1" destOrd="0" presId="urn:microsoft.com/office/officeart/2005/8/layout/hierarchy4"/>
    <dgm:cxn modelId="{2CCF043C-F424-4924-B5DD-DA13DE404D8D}" type="presParOf" srcId="{19D9D528-4842-40EA-9F70-CB66F5F1CC0F}" destId="{EFA6DBBC-A247-484C-BEF4-EE442C302299}" srcOrd="2" destOrd="0" presId="urn:microsoft.com/office/officeart/2005/8/layout/hierarchy4"/>
    <dgm:cxn modelId="{2334067A-1188-4A42-A1AA-9A4137BDCB08}" type="presParOf" srcId="{EFA6DBBC-A247-484C-BEF4-EE442C302299}" destId="{0F8FD105-7982-4CE8-88C6-DDCCDF7ADFBA}" srcOrd="0" destOrd="0" presId="urn:microsoft.com/office/officeart/2005/8/layout/hierarchy4"/>
    <dgm:cxn modelId="{8A137572-9EF1-4BF8-82C0-5B4E65818069}" type="presParOf" srcId="{0F8FD105-7982-4CE8-88C6-DDCCDF7ADFBA}" destId="{DFBE7795-FAEF-42EC-B17B-35C47E1233C2}" srcOrd="0" destOrd="0" presId="urn:microsoft.com/office/officeart/2005/8/layout/hierarchy4"/>
    <dgm:cxn modelId="{01FC4B78-6787-4C18-A22B-0AB24930A10E}" type="presParOf" srcId="{0F8FD105-7982-4CE8-88C6-DDCCDF7ADFBA}" destId="{A9F1BCF4-6338-4883-BF8F-00848D8DB255}" srcOrd="1" destOrd="0" presId="urn:microsoft.com/office/officeart/2005/8/layout/hierarchy4"/>
    <dgm:cxn modelId="{96E791F6-8024-4CD4-853A-47DDB857C831}" type="presParOf" srcId="{0F8FD105-7982-4CE8-88C6-DDCCDF7ADFBA}" destId="{9C129675-5927-449B-B759-AB026600ED11}" srcOrd="2" destOrd="0" presId="urn:microsoft.com/office/officeart/2005/8/layout/hierarchy4"/>
    <dgm:cxn modelId="{E3CB4678-8B4B-4FD7-9222-AE8B681074D0}" type="presParOf" srcId="{9C129675-5927-449B-B759-AB026600ED11}" destId="{C9C4D12C-2DE4-42A5-A88A-AB4B40826500}" srcOrd="0" destOrd="0" presId="urn:microsoft.com/office/officeart/2005/8/layout/hierarchy4"/>
    <dgm:cxn modelId="{B6D95874-70FA-4054-8694-2A235EBEE9CB}" type="presParOf" srcId="{C9C4D12C-2DE4-42A5-A88A-AB4B40826500}" destId="{05DF906F-C407-44D5-8210-6E276704E61A}" srcOrd="0" destOrd="0" presId="urn:microsoft.com/office/officeart/2005/8/layout/hierarchy4"/>
    <dgm:cxn modelId="{E3731661-8A8B-44B8-8743-5EEC7C8BE48B}" type="presParOf" srcId="{C9C4D12C-2DE4-42A5-A88A-AB4B40826500}" destId="{450997A8-ED23-49E2-BE72-AA6B7C7CEBCC}" srcOrd="1" destOrd="0" presId="urn:microsoft.com/office/officeart/2005/8/layout/hierarchy4"/>
    <dgm:cxn modelId="{FF2D7F26-B4E9-4EFB-B7C3-B09ECA232949}" type="presParOf" srcId="{C9C4D12C-2DE4-42A5-A88A-AB4B40826500}" destId="{35965F83-32EA-4513-BE51-06C577188131}" srcOrd="2" destOrd="0" presId="urn:microsoft.com/office/officeart/2005/8/layout/hierarchy4"/>
    <dgm:cxn modelId="{FF0DDEC6-0386-4F6A-B207-DBF3BF9876C4}" type="presParOf" srcId="{35965F83-32EA-4513-BE51-06C577188131}" destId="{6868DD6A-58A7-4956-A58F-25B0D7B93EDF}" srcOrd="0" destOrd="0" presId="urn:microsoft.com/office/officeart/2005/8/layout/hierarchy4"/>
    <dgm:cxn modelId="{9A80C934-5F2D-4D96-8896-361A5F897FF6}" type="presParOf" srcId="{6868DD6A-58A7-4956-A58F-25B0D7B93EDF}" destId="{B9C75581-7E16-4C18-9625-4C396A5C647A}" srcOrd="0" destOrd="0" presId="urn:microsoft.com/office/officeart/2005/8/layout/hierarchy4"/>
    <dgm:cxn modelId="{3D011EF2-A990-433A-B0BE-253D35CC875B}" type="presParOf" srcId="{6868DD6A-58A7-4956-A58F-25B0D7B93EDF}" destId="{E6B563F2-D46B-47E0-BFC5-4CCC11A56BA9}" srcOrd="1" destOrd="0" presId="urn:microsoft.com/office/officeart/2005/8/layout/hierarchy4"/>
    <dgm:cxn modelId="{DD7AAB46-64F1-4737-9003-EC0E8FA37B3C}" type="presParOf" srcId="{6868DD6A-58A7-4956-A58F-25B0D7B93EDF}" destId="{CE78E6A4-F5E7-4695-9245-7A7D25054FCB}" srcOrd="2" destOrd="0" presId="urn:microsoft.com/office/officeart/2005/8/layout/hierarchy4"/>
    <dgm:cxn modelId="{777164BE-FBA9-4680-B69F-3512DA27054A}" type="presParOf" srcId="{CE78E6A4-F5E7-4695-9245-7A7D25054FCB}" destId="{97F0AFCC-DD2B-4D2C-80F0-68E6D07C79DB}" srcOrd="0" destOrd="0" presId="urn:microsoft.com/office/officeart/2005/8/layout/hierarchy4"/>
    <dgm:cxn modelId="{5DEA4B0E-8F9B-4DE7-9E67-06D40B9E7CFC}" type="presParOf" srcId="{97F0AFCC-DD2B-4D2C-80F0-68E6D07C79DB}" destId="{01090A51-F9D8-4464-A8CC-6AEB75AA8EB7}" srcOrd="0" destOrd="0" presId="urn:microsoft.com/office/officeart/2005/8/layout/hierarchy4"/>
    <dgm:cxn modelId="{E4397C4C-A62F-4483-98C7-216602ACE6E6}" type="presParOf" srcId="{97F0AFCC-DD2B-4D2C-80F0-68E6D07C79DB}" destId="{F118AB88-3DFF-4416-AE7B-BE2BE8D128A8}" srcOrd="1" destOrd="0" presId="urn:microsoft.com/office/officeart/2005/8/layout/hierarchy4"/>
    <dgm:cxn modelId="{5CDD67D3-F1BF-44D0-BEC1-30B889509E34}" type="presParOf" srcId="{EFA6DBBC-A247-484C-BEF4-EE442C302299}" destId="{946BFFC3-3B16-467F-BD17-51F853AE0B68}" srcOrd="1" destOrd="0" presId="urn:microsoft.com/office/officeart/2005/8/layout/hierarchy4"/>
    <dgm:cxn modelId="{767D55F2-E69C-4D55-ABB8-9E690020DE8A}" type="presParOf" srcId="{EFA6DBBC-A247-484C-BEF4-EE442C302299}" destId="{AEDBB81B-A6ED-418A-9A34-6B98203B3656}" srcOrd="2" destOrd="0" presId="urn:microsoft.com/office/officeart/2005/8/layout/hierarchy4"/>
    <dgm:cxn modelId="{685AE804-993E-4509-8B01-2EA9E3D9BA71}" type="presParOf" srcId="{AEDBB81B-A6ED-418A-9A34-6B98203B3656}" destId="{1C5E5DC6-A9F2-4E7C-9780-4AA64081565D}" srcOrd="0" destOrd="0" presId="urn:microsoft.com/office/officeart/2005/8/layout/hierarchy4"/>
    <dgm:cxn modelId="{31600B12-9C6F-4A98-B941-71296A0CCCD5}" type="presParOf" srcId="{AEDBB81B-A6ED-418A-9A34-6B98203B3656}" destId="{3AF2564B-1234-466F-98D6-4A5462B8924E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C5D2D-2E5F-49F1-9A2A-68D00BC94F3A}" type="datetimeFigureOut">
              <a:rPr lang="es-ES" smtClean="0"/>
              <a:pPr/>
              <a:t>19/10/2016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CE8C3-E448-4211-8FAD-871C32EC038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4668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C5D2D-2E5F-49F1-9A2A-68D00BC94F3A}" type="datetimeFigureOut">
              <a:rPr lang="es-ES" smtClean="0"/>
              <a:pPr/>
              <a:t>19/10/2016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CE8C3-E448-4211-8FAD-871C32EC038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5766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C5D2D-2E5F-49F1-9A2A-68D00BC94F3A}" type="datetimeFigureOut">
              <a:rPr lang="es-ES" smtClean="0"/>
              <a:pPr/>
              <a:t>19/10/2016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CE8C3-E448-4211-8FAD-871C32EC038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930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C5D2D-2E5F-49F1-9A2A-68D00BC94F3A}" type="datetimeFigureOut">
              <a:rPr lang="es-ES" smtClean="0"/>
              <a:pPr/>
              <a:t>19/10/2016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CE8C3-E448-4211-8FAD-871C32EC038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79799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C5D2D-2E5F-49F1-9A2A-68D00BC94F3A}" type="datetimeFigureOut">
              <a:rPr lang="es-ES" smtClean="0"/>
              <a:pPr/>
              <a:t>19/10/2016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CE8C3-E448-4211-8FAD-871C32EC038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728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C5D2D-2E5F-49F1-9A2A-68D00BC94F3A}" type="datetimeFigureOut">
              <a:rPr lang="es-ES" smtClean="0"/>
              <a:pPr/>
              <a:t>19/10/2016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CE8C3-E448-4211-8FAD-871C32EC038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405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C5D2D-2E5F-49F1-9A2A-68D00BC94F3A}" type="datetimeFigureOut">
              <a:rPr lang="es-ES" smtClean="0"/>
              <a:pPr/>
              <a:t>19/10/2016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CE8C3-E448-4211-8FAD-871C32EC038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4952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C5D2D-2E5F-49F1-9A2A-68D00BC94F3A}" type="datetimeFigureOut">
              <a:rPr lang="es-ES" smtClean="0"/>
              <a:pPr/>
              <a:t>19/10/2016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CE8C3-E448-4211-8FAD-871C32EC038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9430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C5D2D-2E5F-49F1-9A2A-68D00BC94F3A}" type="datetimeFigureOut">
              <a:rPr lang="es-ES" smtClean="0"/>
              <a:pPr/>
              <a:t>19/10/2016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CE8C3-E448-4211-8FAD-871C32EC038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3231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C5D2D-2E5F-49F1-9A2A-68D00BC94F3A}" type="datetimeFigureOut">
              <a:rPr lang="es-ES" smtClean="0"/>
              <a:pPr/>
              <a:t>19/10/2016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CE8C3-E448-4211-8FAD-871C32EC038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70582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C5D2D-2E5F-49F1-9A2A-68D00BC94F3A}" type="datetimeFigureOut">
              <a:rPr lang="es-ES" smtClean="0"/>
              <a:pPr/>
              <a:t>19/10/2016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CE8C3-E448-4211-8FAD-871C32EC038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88765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36254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88869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799911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40023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25247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78255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062797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8378040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1619672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800249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87242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6" Type="http://schemas.openxmlformats.org/officeDocument/2006/relationships/hyperlink" Target="https://congress2015.erc.edu/index.php" TargetMode="Externa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AC5D2D-2E5F-49F1-9A2A-68D00BC94F3A}" type="datetimeFigureOut">
              <a:rPr lang="es-ES" smtClean="0"/>
              <a:pPr/>
              <a:t>19/10/2016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CE8C3-E448-4211-8FAD-871C32EC038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8479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n 3"/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9658350" y="50800"/>
            <a:ext cx="25336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Imagen 4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9339263" y="6127750"/>
            <a:ext cx="2727325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Imagen 5"/>
          <p:cNvPicPr>
            <a:picLocks noChangeAspect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6099175"/>
            <a:ext cx="1584325" cy="74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12" descr="congress-logo-2015">
            <a:hlinkClick r:id="rId16"/>
          </p:cNvPr>
          <p:cNvPicPr>
            <a:picLocks noChangeAspect="1" noChangeArrowheads="1"/>
          </p:cNvPicPr>
          <p:nvPr userDrawn="1"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0"/>
            <a:ext cx="2692400" cy="741363"/>
          </a:xfrm>
          <a:prstGeom prst="rect">
            <a:avLst/>
          </a:prstGeom>
          <a:solidFill>
            <a:srgbClr val="FF3300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71710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437322" y="382400"/>
            <a:ext cx="11228344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TYPE II NON-HEART BEATING DONORS: HOW MANY POTENTIAL DONORS ARE WE MISSING?</a:t>
            </a:r>
            <a:endParaRPr lang="es-ES" sz="5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4619" y="3080374"/>
            <a:ext cx="3333750" cy="319087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34954" y="5784981"/>
            <a:ext cx="2261812" cy="841402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277787" y="5784980"/>
            <a:ext cx="1585097" cy="841403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411204" y="5784980"/>
            <a:ext cx="2726457" cy="84140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37322" y="5784980"/>
            <a:ext cx="2147258" cy="841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6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CuadroTexto 1"/>
          <p:cNvSpPr txBox="1">
            <a:spLocks noChangeArrowheads="1"/>
          </p:cNvSpPr>
          <p:nvPr/>
        </p:nvSpPr>
        <p:spPr bwMode="auto">
          <a:xfrm>
            <a:off x="2795588" y="952500"/>
            <a:ext cx="354719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3600" b="1" dirty="0" smtClean="0">
                <a:solidFill>
                  <a:srgbClr val="44546A"/>
                </a:solidFill>
                <a:cs typeface="Arial" charset="0"/>
              </a:rPr>
              <a:t> </a:t>
            </a:r>
            <a:r>
              <a:rPr lang="es-ES" sz="3600" b="1" dirty="0" err="1" smtClean="0">
                <a:solidFill>
                  <a:srgbClr val="44546A"/>
                </a:solidFill>
                <a:cs typeface="Arial" charset="0"/>
              </a:rPr>
              <a:t>Oshcar</a:t>
            </a:r>
            <a:r>
              <a:rPr lang="es-ES" sz="3600" b="1" dirty="0" smtClean="0">
                <a:solidFill>
                  <a:srgbClr val="44546A"/>
                </a:solidFill>
                <a:cs typeface="Arial" charset="0"/>
              </a:rPr>
              <a:t> </a:t>
            </a:r>
            <a:r>
              <a:rPr lang="es-ES" sz="3600" b="1" dirty="0" err="1" smtClean="0">
                <a:solidFill>
                  <a:srgbClr val="44546A"/>
                </a:solidFill>
                <a:cs typeface="Arial" charset="0"/>
              </a:rPr>
              <a:t>Objective</a:t>
            </a:r>
            <a:endParaRPr lang="es-ES" sz="3600" b="1" dirty="0">
              <a:solidFill>
                <a:srgbClr val="44546A"/>
              </a:solidFill>
              <a:cs typeface="Arial" charset="0"/>
            </a:endParaRPr>
          </a:p>
        </p:txBody>
      </p:sp>
      <p:sp>
        <p:nvSpPr>
          <p:cNvPr id="34819" name="CuadroTexto 2"/>
          <p:cNvSpPr txBox="1">
            <a:spLocks noChangeArrowheads="1"/>
          </p:cNvSpPr>
          <p:nvPr/>
        </p:nvSpPr>
        <p:spPr bwMode="auto">
          <a:xfrm>
            <a:off x="1123950" y="2270125"/>
            <a:ext cx="10140950" cy="1661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lnSpc>
                <a:spcPct val="17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000" dirty="0" smtClean="0">
                <a:solidFill>
                  <a:srgbClr val="44546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Out of hospital cardiac arrest registry</a:t>
            </a:r>
          </a:p>
          <a:p>
            <a:pPr fontAlgn="base">
              <a:lnSpc>
                <a:spcPct val="17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000" dirty="0" smtClean="0">
                <a:solidFill>
                  <a:srgbClr val="44546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Database of 1 year of all CPR in Spain</a:t>
            </a:r>
            <a:endParaRPr lang="en-US" sz="3000" dirty="0">
              <a:solidFill>
                <a:srgbClr val="44546A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cs typeface="Arial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724539" cy="762066"/>
          </a:xfrm>
          <a:prstGeom prst="rect">
            <a:avLst/>
          </a:prstGeom>
        </p:spPr>
      </p:pic>
      <p:pic>
        <p:nvPicPr>
          <p:cNvPr id="1027" name="Picture 3" descr="C:\Users\alonso\AppData\Local\Microsoft\Windows\INetCache\IE\XSG07268\Spain-flag-map-plus-ultra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8265" y="3094182"/>
            <a:ext cx="3017808" cy="223299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37992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CuadroTexto 1"/>
          <p:cNvSpPr txBox="1">
            <a:spLocks noChangeArrowheads="1"/>
          </p:cNvSpPr>
          <p:nvPr/>
        </p:nvSpPr>
        <p:spPr bwMode="auto">
          <a:xfrm>
            <a:off x="4032250" y="333375"/>
            <a:ext cx="21669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4000" b="1">
                <a:solidFill>
                  <a:srgbClr val="44546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Methods</a:t>
            </a:r>
          </a:p>
        </p:txBody>
      </p:sp>
      <p:sp>
        <p:nvSpPr>
          <p:cNvPr id="17410" name="CuadroTexto 2"/>
          <p:cNvSpPr txBox="1">
            <a:spLocks noChangeArrowheads="1"/>
          </p:cNvSpPr>
          <p:nvPr/>
        </p:nvSpPr>
        <p:spPr bwMode="auto">
          <a:xfrm>
            <a:off x="465138" y="1676400"/>
            <a:ext cx="11533187" cy="393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000">
                <a:solidFill>
                  <a:srgbClr val="44546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Based on the Spanish Out-of-Hospital Cardiac Arrest Registry (OHSCAR)</a:t>
            </a:r>
          </a:p>
          <a:p>
            <a:pPr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000">
                <a:solidFill>
                  <a:srgbClr val="44546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A prospective nationwide registry. </a:t>
            </a:r>
          </a:p>
          <a:p>
            <a:pPr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000">
                <a:solidFill>
                  <a:srgbClr val="44546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Nineteen public emergency services (EMS), all of them with physician on board, cover a population of 46,343.659 inhabitants. </a:t>
            </a:r>
          </a:p>
          <a:p>
            <a:pPr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000">
                <a:solidFill>
                  <a:srgbClr val="44546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Inclusion criteria in OHSCAR: patients suffering an OHCA attended by an emergency team (ET) from any of the Spanish EMS. 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724539" cy="762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001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CuadroTexto 1"/>
          <p:cNvSpPr txBox="1">
            <a:spLocks noChangeArrowheads="1"/>
          </p:cNvSpPr>
          <p:nvPr/>
        </p:nvSpPr>
        <p:spPr bwMode="auto">
          <a:xfrm>
            <a:off x="750888" y="1239838"/>
            <a:ext cx="10852150" cy="5607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</a:pPr>
            <a:r>
              <a:rPr lang="es-ES" sz="3200" b="1" dirty="0" err="1" smtClean="0">
                <a:solidFill>
                  <a:srgbClr val="44546A"/>
                </a:solidFill>
                <a:cs typeface="Arial" charset="0"/>
              </a:rPr>
              <a:t>Items</a:t>
            </a:r>
            <a:endParaRPr lang="es-ES" sz="3200" b="1" dirty="0" smtClean="0">
              <a:solidFill>
                <a:srgbClr val="44546A"/>
              </a:solidFill>
              <a:cs typeface="Arial" charset="0"/>
            </a:endParaRPr>
          </a:p>
          <a:p>
            <a:pPr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3200" dirty="0" smtClean="0"/>
              <a:t>patient age, </a:t>
            </a:r>
          </a:p>
          <a:p>
            <a:pPr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3200" dirty="0" smtClean="0"/>
              <a:t>estimated time of OHCA,</a:t>
            </a:r>
          </a:p>
          <a:p>
            <a:pPr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3200" dirty="0" smtClean="0"/>
              <a:t> whether cardiopulmonary resuscitation (CPR) maneuvers were or were not initiated, </a:t>
            </a:r>
          </a:p>
          <a:p>
            <a:pPr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3200" dirty="0" smtClean="0"/>
              <a:t>time of CPR onset and outcome of CPR.</a:t>
            </a:r>
          </a:p>
          <a:p>
            <a:pPr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3200" b="1" dirty="0" smtClean="0">
                <a:solidFill>
                  <a:srgbClr val="44546A"/>
                </a:solidFill>
                <a:cs typeface="Arial" charset="0"/>
              </a:rPr>
              <a:t>…</a:t>
            </a:r>
            <a:endParaRPr lang="es-ES" sz="3200" b="1" dirty="0">
              <a:solidFill>
                <a:srgbClr val="44546A"/>
              </a:solidFill>
              <a:cs typeface="Arial" charset="0"/>
            </a:endParaRPr>
          </a:p>
          <a:p>
            <a:pPr algn="ctr"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</a:pPr>
            <a:endParaRPr lang="es-ES" sz="3200" b="1" dirty="0">
              <a:solidFill>
                <a:srgbClr val="44546A"/>
              </a:solidFill>
              <a:cs typeface="Arial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724539" cy="762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75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CuadroTexto 1"/>
          <p:cNvSpPr txBox="1">
            <a:spLocks noChangeArrowheads="1"/>
          </p:cNvSpPr>
          <p:nvPr/>
        </p:nvSpPr>
        <p:spPr bwMode="auto">
          <a:xfrm>
            <a:off x="2795588" y="952500"/>
            <a:ext cx="19970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3600" b="1">
                <a:solidFill>
                  <a:srgbClr val="44546A"/>
                </a:solidFill>
                <a:cs typeface="Arial" charset="0"/>
              </a:rPr>
              <a:t>Objective</a:t>
            </a:r>
          </a:p>
        </p:txBody>
      </p:sp>
      <p:sp>
        <p:nvSpPr>
          <p:cNvPr id="34819" name="CuadroTexto 2"/>
          <p:cNvSpPr txBox="1">
            <a:spLocks noChangeArrowheads="1"/>
          </p:cNvSpPr>
          <p:nvPr/>
        </p:nvSpPr>
        <p:spPr bwMode="auto">
          <a:xfrm>
            <a:off x="1123950" y="2270125"/>
            <a:ext cx="10140950" cy="242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lnSpc>
                <a:spcPct val="17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000">
                <a:solidFill>
                  <a:srgbClr val="44546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cs typeface="Arial" charset="0"/>
              </a:rPr>
              <a:t>To estimate the number of potential donors type II Maastricht who were not included in donation programs, after an out-of-hospital cardiac arrest attended by EMS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724539" cy="762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992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CuadroTexto 1"/>
          <p:cNvSpPr txBox="1">
            <a:spLocks noChangeArrowheads="1"/>
          </p:cNvSpPr>
          <p:nvPr/>
        </p:nvSpPr>
        <p:spPr bwMode="auto">
          <a:xfrm>
            <a:off x="3171825" y="469900"/>
            <a:ext cx="216693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s-ES" sz="3600" b="1">
                <a:solidFill>
                  <a:srgbClr val="44546A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Methods</a:t>
            </a:r>
          </a:p>
        </p:txBody>
      </p:sp>
      <p:sp>
        <p:nvSpPr>
          <p:cNvPr id="20482" name="CuadroTexto 2"/>
          <p:cNvSpPr txBox="1">
            <a:spLocks noChangeArrowheads="1"/>
          </p:cNvSpPr>
          <p:nvPr/>
        </p:nvSpPr>
        <p:spPr bwMode="auto">
          <a:xfrm>
            <a:off x="725488" y="1293813"/>
            <a:ext cx="10618787" cy="441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3000" b="1">
                <a:solidFill>
                  <a:srgbClr val="44546A"/>
                </a:solidFill>
                <a:cs typeface="Arial" charset="0"/>
              </a:rPr>
              <a:t>Period: 1st October 2013 – 31st October 2014 (13 months)</a:t>
            </a: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3000" b="1">
                <a:solidFill>
                  <a:srgbClr val="44546A"/>
                </a:solidFill>
                <a:cs typeface="Arial" charset="0"/>
              </a:rPr>
              <a:t>Inclusion criteria*:</a:t>
            </a: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sz="3000" b="1">
                <a:solidFill>
                  <a:srgbClr val="44546A"/>
                </a:solidFill>
                <a:cs typeface="Arial" charset="0"/>
              </a:rPr>
              <a:t> Absence of Return of Spontaneous Circulation (ROSC) </a:t>
            </a: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sz="3000" b="1">
                <a:solidFill>
                  <a:srgbClr val="44546A"/>
                </a:solidFill>
                <a:cs typeface="Arial" charset="0"/>
              </a:rPr>
              <a:t> Time interval from collapse to the onset of CPR maneuvers by emergency team &lt; 15 minutes</a:t>
            </a: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sz="3000" b="1">
                <a:solidFill>
                  <a:srgbClr val="44546A"/>
                </a:solidFill>
                <a:cs typeface="Arial" charset="0"/>
              </a:rPr>
              <a:t>Age from 16 to 60 years old (both included)</a:t>
            </a: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s-ES" sz="2800" b="1" i="1">
                <a:solidFill>
                  <a:srgbClr val="44546A"/>
                </a:solidFill>
                <a:cs typeface="Arial" charset="0"/>
              </a:rPr>
              <a:t> </a:t>
            </a:r>
          </a:p>
          <a:p>
            <a:pPr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s-ES" sz="2400" b="1" i="1">
                <a:solidFill>
                  <a:srgbClr val="44546A"/>
                </a:solidFill>
                <a:cs typeface="Arial" charset="0"/>
              </a:rPr>
              <a:t>*Spanish National Transplant Organization</a:t>
            </a:r>
            <a:r>
              <a:rPr lang="es-ES" sz="2800" b="1" i="1">
                <a:solidFill>
                  <a:srgbClr val="44546A"/>
                </a:solidFill>
                <a:cs typeface="Arial" charset="0"/>
              </a:rPr>
              <a:t> </a:t>
            </a:r>
            <a:r>
              <a:rPr lang="es-ES" sz="1600" b="1" i="1">
                <a:solidFill>
                  <a:srgbClr val="44546A"/>
                </a:solidFill>
                <a:cs typeface="Arial" charset="0"/>
              </a:rPr>
              <a:t>(http://www.ont.es/infesp/DocumentosDeConsenso)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724539" cy="762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20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724539" cy="762066"/>
          </a:xfrm>
          <a:prstGeom prst="rect">
            <a:avLst/>
          </a:prstGeom>
        </p:spPr>
      </p:pic>
      <p:graphicFrame>
        <p:nvGraphicFramePr>
          <p:cNvPr id="5" name="4 Diagrama"/>
          <p:cNvGraphicFramePr/>
          <p:nvPr/>
        </p:nvGraphicFramePr>
        <p:xfrm>
          <a:off x="2484582" y="1098358"/>
          <a:ext cx="7250545" cy="46097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37992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609600" y="1600200"/>
            <a:ext cx="10972800" cy="2887663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10000"/>
              </a:lnSpc>
              <a:defRPr/>
            </a:pPr>
            <a:r>
              <a:rPr lang="es-ES" sz="320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If</a:t>
            </a:r>
            <a:r>
              <a:rPr lang="es-ES" sz="3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320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we</a:t>
            </a:r>
            <a:r>
              <a:rPr lang="es-ES" sz="3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320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consider</a:t>
            </a:r>
            <a:r>
              <a:rPr lang="es-ES" sz="3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320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inclusion</a:t>
            </a:r>
            <a:r>
              <a:rPr lang="es-ES" sz="3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320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criteria</a:t>
            </a:r>
            <a:r>
              <a:rPr lang="es-ES" sz="3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of DCD …</a:t>
            </a:r>
          </a:p>
          <a:p>
            <a:pPr lvl="1">
              <a:lnSpc>
                <a:spcPct val="110000"/>
              </a:lnSpc>
              <a:defRPr/>
            </a:pPr>
            <a:r>
              <a:rPr lang="es-E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580 </a:t>
            </a:r>
            <a:r>
              <a:rPr lang="es-E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potential</a:t>
            </a:r>
            <a:r>
              <a:rPr lang="es-E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donors</a:t>
            </a:r>
            <a:r>
              <a:rPr lang="es-E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could</a:t>
            </a:r>
            <a:r>
              <a:rPr lang="es-ES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have</a:t>
            </a:r>
            <a:r>
              <a:rPr lang="es-ES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been</a:t>
            </a:r>
            <a:r>
              <a:rPr lang="es-ES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included</a:t>
            </a:r>
            <a:r>
              <a:rPr lang="es-ES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in </a:t>
            </a:r>
            <a:r>
              <a:rPr lang="en-US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type II Non-heart-beating donations programs</a:t>
            </a:r>
          </a:p>
          <a:p>
            <a:pPr lvl="1">
              <a:lnSpc>
                <a:spcPct val="110000"/>
              </a:lnSpc>
              <a:defRPr/>
            </a:pPr>
            <a:r>
              <a:rPr lang="en-US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48 donors per month</a:t>
            </a:r>
          </a:p>
          <a:p>
            <a:pPr>
              <a:lnSpc>
                <a:spcPct val="110000"/>
              </a:lnSpc>
              <a:defRPr/>
            </a:pPr>
            <a:r>
              <a:rPr lang="es-ES" sz="320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This</a:t>
            </a:r>
            <a:r>
              <a:rPr lang="es-ES" sz="3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figure </a:t>
            </a:r>
            <a:r>
              <a:rPr lang="es-ES" sz="320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represents</a:t>
            </a:r>
            <a:r>
              <a:rPr lang="es-ES" sz="3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320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</a:t>
            </a:r>
            <a:r>
              <a:rPr lang="es-ES" sz="3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6% of </a:t>
            </a:r>
            <a:r>
              <a:rPr lang="es-ES" sz="320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dead</a:t>
            </a:r>
            <a:r>
              <a:rPr lang="es-ES" sz="3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320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patients</a:t>
            </a:r>
            <a:r>
              <a:rPr lang="es-ES" sz="3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320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after</a:t>
            </a:r>
            <a:r>
              <a:rPr lang="es-ES" sz="3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320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</a:t>
            </a:r>
            <a:r>
              <a:rPr lang="es-ES" sz="3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320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unsuccessful</a:t>
            </a:r>
            <a:r>
              <a:rPr lang="es-ES" sz="32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3200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resuscitation</a:t>
            </a:r>
            <a:endParaRPr lang="es-ES" sz="3200" dirty="0" smtClean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724539" cy="762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91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3638550" y="247650"/>
            <a:ext cx="3178175" cy="70643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es-ES" sz="4800" b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Limitations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609600" y="1600200"/>
            <a:ext cx="10972800" cy="28321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130000"/>
              </a:lnSpc>
              <a:buFont typeface="Arial" charset="0"/>
              <a:buNone/>
              <a:defRPr/>
            </a:pPr>
            <a:r>
              <a:rPr lang="es-ES" sz="360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There are exclusion criteria regarding comorbidities of </a:t>
            </a:r>
          </a:p>
          <a:p>
            <a:pPr algn="ctr">
              <a:lnSpc>
                <a:spcPct val="130000"/>
              </a:lnSpc>
              <a:buFont typeface="Arial" charset="0"/>
              <a:buNone/>
              <a:defRPr/>
            </a:pPr>
            <a:r>
              <a:rPr lang="es-ES" sz="360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potential donors that are no possible to evaluate in our </a:t>
            </a:r>
          </a:p>
          <a:p>
            <a:pPr algn="ctr">
              <a:lnSpc>
                <a:spcPct val="130000"/>
              </a:lnSpc>
              <a:buFont typeface="Arial" charset="0"/>
              <a:buNone/>
              <a:defRPr/>
            </a:pPr>
            <a:r>
              <a:rPr lang="es-ES" sz="360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estimation  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724539" cy="762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943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035425" y="328613"/>
            <a:ext cx="3657600" cy="78898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s-ES" sz="4800" b="1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Conclusions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60000"/>
              </a:lnSpc>
              <a:buFont typeface="Arial" charset="0"/>
              <a:buNone/>
            </a:pPr>
            <a:r>
              <a:rPr lang="es-ES" sz="360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There is an important room to improve donation programs increasing the Maastricht Type II donors.</a:t>
            </a:r>
          </a:p>
          <a:p>
            <a:pPr algn="ctr">
              <a:lnSpc>
                <a:spcPct val="160000"/>
              </a:lnSpc>
              <a:buFont typeface="Arial" charset="0"/>
              <a:buNone/>
            </a:pPr>
            <a:r>
              <a:rPr lang="es-ES" sz="360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EMSs must implement such programs 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724539" cy="762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373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contenido 1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-1294549"/>
            <a:ext cx="12192001" cy="737143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16829" y="5073699"/>
            <a:ext cx="2265065" cy="63177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50232" y="5073699"/>
            <a:ext cx="1584176" cy="74698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13952" y="5077095"/>
            <a:ext cx="2726457" cy="612687"/>
          </a:xfrm>
          <a:prstGeom prst="rect">
            <a:avLst/>
          </a:prstGeom>
        </p:spPr>
      </p:pic>
      <p:sp>
        <p:nvSpPr>
          <p:cNvPr id="10" name="Rectángulo 9"/>
          <p:cNvSpPr/>
          <p:nvPr/>
        </p:nvSpPr>
        <p:spPr>
          <a:xfrm rot="21188167">
            <a:off x="1096078" y="463375"/>
            <a:ext cx="9637575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6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Thanks</a:t>
            </a:r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 </a:t>
            </a:r>
            <a:r>
              <a:rPr lang="es-ES" sz="66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for</a:t>
            </a:r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 </a:t>
            </a:r>
            <a:r>
              <a:rPr lang="es-ES" sz="66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your</a:t>
            </a:r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 </a:t>
            </a:r>
            <a:r>
              <a:rPr lang="es-ES" sz="6600" b="1" dirty="0" err="1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Attention</a:t>
            </a:r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askerville Old Face" panose="02020602080505020303" pitchFamily="18" charset="0"/>
              </a:rPr>
              <a:t>…</a:t>
            </a:r>
            <a:endParaRPr lang="es-ES" sz="6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askerville Old Face" panose="02020602080505020303" pitchFamily="18" charset="0"/>
            </a:endParaRP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9490" y="4917533"/>
            <a:ext cx="1579001" cy="762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247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5587</TotalTime>
  <Words>325</Words>
  <Application>Microsoft Office PowerPoint</Application>
  <PresentationFormat>Panorámica</PresentationFormat>
  <Paragraphs>46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7" baseType="lpstr">
      <vt:lpstr>Arial</vt:lpstr>
      <vt:lpstr>Baskerville Old Face</vt:lpstr>
      <vt:lpstr>Calibri</vt:lpstr>
      <vt:lpstr>Calibri Light</vt:lpstr>
      <vt:lpstr>Tema de Office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Limitations</vt:lpstr>
      <vt:lpstr>Conclusions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Maria Navalpotro Pascual</dc:creator>
  <cp:lastModifiedBy>Esther López</cp:lastModifiedBy>
  <cp:revision>122</cp:revision>
  <dcterms:created xsi:type="dcterms:W3CDTF">2015-03-30T08:49:58Z</dcterms:created>
  <dcterms:modified xsi:type="dcterms:W3CDTF">2016-10-19T11:35:07Z</dcterms:modified>
</cp:coreProperties>
</file>